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0" r:id="rId2"/>
    <p:sldId id="263" r:id="rId3"/>
    <p:sldId id="271" r:id="rId4"/>
    <p:sldId id="264" r:id="rId5"/>
    <p:sldId id="272" r:id="rId6"/>
    <p:sldId id="273" r:id="rId7"/>
    <p:sldId id="278" r:id="rId8"/>
    <p:sldId id="274" r:id="rId9"/>
    <p:sldId id="275" r:id="rId10"/>
    <p:sldId id="276" r:id="rId11"/>
    <p:sldId id="277" r:id="rId12"/>
  </p:sldIdLst>
  <p:sldSz cx="9144000" cy="6858000" type="screen4x3"/>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6">
          <p15:clr>
            <a:srgbClr val="A4A3A4"/>
          </p15:clr>
        </p15:guide>
        <p15:guide id="2" pos="772">
          <p15:clr>
            <a:srgbClr val="A4A3A4"/>
          </p15:clr>
        </p15:guide>
        <p15:guide id="3" pos="4114">
          <p15:clr>
            <a:srgbClr val="A4A3A4"/>
          </p15:clr>
        </p15:guide>
        <p15:guide id="4" pos="5404">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04" autoAdjust="0"/>
  </p:normalViewPr>
  <p:slideViewPr>
    <p:cSldViewPr>
      <p:cViewPr varScale="1">
        <p:scale>
          <a:sx n="114" d="100"/>
          <a:sy n="114" d="100"/>
        </p:scale>
        <p:origin x="1506" y="102"/>
      </p:cViewPr>
      <p:guideLst>
        <p:guide orient="horz" pos="4026"/>
        <p:guide pos="772"/>
        <p:guide pos="4114"/>
        <p:guide pos="5404"/>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5" d="100"/>
          <a:sy n="75" d="100"/>
        </p:scale>
        <p:origin x="-2914" y="-86"/>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095"/>
            <a:ext cx="6797675" cy="883763"/>
          </a:xfrm>
          <a:prstGeom prst="rect">
            <a:avLst/>
          </a:prstGeom>
        </p:spPr>
      </p:pic>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2990732" y="0"/>
            <a:ext cx="1829703" cy="493633"/>
          </a:xfrm>
          <a:prstGeom prst="rect">
            <a:avLst/>
          </a:prstGeom>
        </p:spPr>
        <p:txBody>
          <a:bodyPr vert="horz" lIns="96661" tIns="48331" rIns="96661" bIns="48331" rtlCol="0"/>
          <a:lstStyle>
            <a:lvl1pPr algn="r">
              <a:defRPr sz="1300"/>
            </a:lvl1pPr>
          </a:lstStyle>
          <a:p>
            <a:fld id="{A883D307-CC89-4381-A147-580696AAA1F0}" type="datetimeFigureOut">
              <a:rPr lang="nl-NL" smtClean="0"/>
              <a:t>15-11-2022</a:t>
            </a:fld>
            <a:endParaRPr lang="nl-NL"/>
          </a:p>
        </p:txBody>
      </p:sp>
      <p:sp>
        <p:nvSpPr>
          <p:cNvPr id="4" name="Tijdelijke aanduiding voor voettekst 3"/>
          <p:cNvSpPr>
            <a:spLocks noGrp="1"/>
          </p:cNvSpPr>
          <p:nvPr>
            <p:ph type="ftr" sz="quarter" idx="2"/>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4" y="9377317"/>
            <a:ext cx="2945659" cy="493633"/>
          </a:xfrm>
          <a:prstGeom prst="rect">
            <a:avLst/>
          </a:prstGeom>
        </p:spPr>
        <p:txBody>
          <a:bodyPr vert="horz" lIns="96661" tIns="48331" rIns="96661" bIns="48331" rtlCol="0" anchor="b"/>
          <a:lstStyle>
            <a:lvl1pPr algn="r">
              <a:defRPr sz="1300"/>
            </a:lvl1pPr>
          </a:lstStyle>
          <a:p>
            <a:fld id="{6EA1E43B-50A1-47B2-B992-2A06D54A6974}" type="slidenum">
              <a:rPr lang="nl-NL" smtClean="0"/>
              <a:t>‹nr.›</a:t>
            </a:fld>
            <a:endParaRPr lang="nl-NL"/>
          </a:p>
        </p:txBody>
      </p:sp>
    </p:spTree>
    <p:extLst>
      <p:ext uri="{BB962C8B-B14F-4D97-AF65-F5344CB8AC3E}">
        <p14:creationId xmlns:p14="http://schemas.microsoft.com/office/powerpoint/2010/main" val="3505182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3633"/>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idx="1"/>
          </p:nvPr>
        </p:nvSpPr>
        <p:spPr>
          <a:xfrm>
            <a:off x="3850444" y="0"/>
            <a:ext cx="2945659" cy="493633"/>
          </a:xfrm>
          <a:prstGeom prst="rect">
            <a:avLst/>
          </a:prstGeom>
        </p:spPr>
        <p:txBody>
          <a:bodyPr vert="horz" lIns="96661" tIns="48331" rIns="96661" bIns="48331" rtlCol="0"/>
          <a:lstStyle>
            <a:lvl1pPr algn="r">
              <a:defRPr sz="1300"/>
            </a:lvl1pPr>
          </a:lstStyle>
          <a:p>
            <a:fld id="{F460D43D-3E90-4D7B-BF52-77A44CCCA16E}" type="datetimeFigureOut">
              <a:rPr lang="nl-NL" smtClean="0"/>
              <a:t>15-11-2022</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6661" tIns="48331" rIns="96661" bIns="48331" rtlCol="0" anchor="ctr"/>
          <a:lstStyle/>
          <a:p>
            <a:endParaRPr lang="nl-NL"/>
          </a:p>
        </p:txBody>
      </p:sp>
      <p:sp>
        <p:nvSpPr>
          <p:cNvPr id="5" name="Tijdelijke aanduiding voor notities 4"/>
          <p:cNvSpPr>
            <a:spLocks noGrp="1"/>
          </p:cNvSpPr>
          <p:nvPr>
            <p:ph type="body" sz="quarter" idx="3"/>
          </p:nvPr>
        </p:nvSpPr>
        <p:spPr>
          <a:xfrm>
            <a:off x="679768" y="4689515"/>
            <a:ext cx="5438140" cy="4442698"/>
          </a:xfrm>
          <a:prstGeom prst="rect">
            <a:avLst/>
          </a:prstGeom>
        </p:spPr>
        <p:txBody>
          <a:bodyPr vert="horz" lIns="96661" tIns="48331" rIns="96661" bIns="4833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945659" cy="493633"/>
          </a:xfrm>
          <a:prstGeom prst="rect">
            <a:avLst/>
          </a:prstGeom>
        </p:spPr>
        <p:txBody>
          <a:bodyPr vert="horz" lIns="96661" tIns="48331" rIns="96661" bIns="48331"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850444" y="9377317"/>
            <a:ext cx="2945659" cy="493633"/>
          </a:xfrm>
          <a:prstGeom prst="rect">
            <a:avLst/>
          </a:prstGeom>
        </p:spPr>
        <p:txBody>
          <a:bodyPr vert="horz" lIns="96661" tIns="48331" rIns="96661" bIns="48331" rtlCol="0" anchor="b"/>
          <a:lstStyle>
            <a:lvl1pPr algn="r">
              <a:defRPr sz="1300"/>
            </a:lvl1pPr>
          </a:lstStyle>
          <a:p>
            <a:fld id="{8014A283-C885-4A37-96E9-FA2E14C0F484}" type="slidenum">
              <a:rPr lang="nl-NL" smtClean="0"/>
              <a:t>‹nr.›</a:t>
            </a:fld>
            <a:endParaRPr lang="nl-NL"/>
          </a:p>
        </p:txBody>
      </p:sp>
    </p:spTree>
    <p:extLst>
      <p:ext uri="{BB962C8B-B14F-4D97-AF65-F5344CB8AC3E}">
        <p14:creationId xmlns:p14="http://schemas.microsoft.com/office/powerpoint/2010/main" val="81937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227584" y="2180456"/>
            <a:ext cx="6659116" cy="1752600"/>
          </a:xfrm>
        </p:spPr>
        <p:txBody>
          <a:bodyPr>
            <a:normAutofit/>
          </a:bodyPr>
          <a:lstStyle>
            <a:lvl1pPr marL="0" indent="0" algn="ctr">
              <a:buNone/>
              <a:defRPr sz="2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
        <p:nvSpPr>
          <p:cNvPr id="1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a:t>Klik om stijl te bewerken</a:t>
            </a:r>
            <a:endParaRPr lang="nl-NL" dirty="0"/>
          </a:p>
        </p:txBody>
      </p:sp>
    </p:spTree>
    <p:extLst>
      <p:ext uri="{BB962C8B-B14F-4D97-AF65-F5344CB8AC3E}">
        <p14:creationId xmlns:p14="http://schemas.microsoft.com/office/powerpoint/2010/main" val="7654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4800600"/>
            <a:ext cx="8121600" cy="566738"/>
          </a:xfrm>
        </p:spPr>
        <p:txBody>
          <a:bodyPr anchor="b"/>
          <a:lstStyle>
            <a:lvl1pPr algn="l">
              <a:defRPr sz="2000" b="1">
                <a:solidFill>
                  <a:schemeClr val="tx1"/>
                </a:solidFill>
              </a:defRPr>
            </a:lvl1pPr>
          </a:lstStyle>
          <a:p>
            <a:r>
              <a:rPr lang="nl-NL"/>
              <a:t>Klik om stijl te bewerken</a:t>
            </a:r>
          </a:p>
        </p:txBody>
      </p:sp>
      <p:sp>
        <p:nvSpPr>
          <p:cNvPr id="3" name="Tijdelijke aanduiding voor afbeelding 2"/>
          <p:cNvSpPr>
            <a:spLocks noGrp="1"/>
          </p:cNvSpPr>
          <p:nvPr>
            <p:ph type="pic" idx="1"/>
          </p:nvPr>
        </p:nvSpPr>
        <p:spPr>
          <a:xfrm>
            <a:off x="457200" y="1340767"/>
            <a:ext cx="81216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457200" y="5367338"/>
            <a:ext cx="8121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82441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0863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2">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a:xfrm>
            <a:off x="457200" y="1268759"/>
            <a:ext cx="5698976" cy="511486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457200" y="6448251"/>
            <a:ext cx="2133600" cy="365125"/>
          </a:xfrm>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a:xfrm>
            <a:off x="4022576" y="6448251"/>
            <a:ext cx="2133600" cy="365125"/>
          </a:xfrm>
        </p:spPr>
        <p:txBody>
          <a:bodyPr/>
          <a:lstStyle/>
          <a:p>
            <a:fld id="{9209DAE4-BFAB-4294-A099-1DA8C75FCCD7}" type="slidenum">
              <a:rPr lang="nl-NL" smtClean="0"/>
              <a:t>‹nr.›</a:t>
            </a:fld>
            <a:endParaRPr lang="nl-NL"/>
          </a:p>
        </p:txBody>
      </p:sp>
      <p:sp>
        <p:nvSpPr>
          <p:cNvPr id="12" name="Tijdelijke aanduiding voor afbeelding 11"/>
          <p:cNvSpPr>
            <a:spLocks noGrp="1"/>
          </p:cNvSpPr>
          <p:nvPr>
            <p:ph type="pic" sz="quarter" idx="13"/>
          </p:nvPr>
        </p:nvSpPr>
        <p:spPr>
          <a:xfrm>
            <a:off x="6530975" y="1079500"/>
            <a:ext cx="2046288" cy="1314000"/>
          </a:xfrm>
        </p:spPr>
        <p:txBody>
          <a:bodyPr>
            <a:normAutofit/>
          </a:bodyPr>
          <a:lstStyle>
            <a:lvl1pPr>
              <a:defRPr sz="1400"/>
            </a:lvl1pPr>
          </a:lstStyle>
          <a:p>
            <a:r>
              <a:rPr lang="nl-NL"/>
              <a:t>Klik op het pictogram als u een afbeelding wilt toevoegen</a:t>
            </a:r>
            <a:endParaRPr lang="nl-NL" dirty="0"/>
          </a:p>
        </p:txBody>
      </p:sp>
      <p:sp>
        <p:nvSpPr>
          <p:cNvPr id="13" name="Tijdelijke aanduiding voor afbeelding 11"/>
          <p:cNvSpPr>
            <a:spLocks noGrp="1"/>
          </p:cNvSpPr>
          <p:nvPr>
            <p:ph type="pic" sz="quarter" idx="14"/>
          </p:nvPr>
        </p:nvSpPr>
        <p:spPr>
          <a:xfrm>
            <a:off x="6530975" y="2398487"/>
            <a:ext cx="2046288" cy="1314000"/>
          </a:xfrm>
        </p:spPr>
        <p:txBody>
          <a:bodyPr>
            <a:normAutofit/>
          </a:bodyPr>
          <a:lstStyle>
            <a:lvl1pPr>
              <a:defRPr sz="1400"/>
            </a:lvl1pPr>
          </a:lstStyle>
          <a:p>
            <a:r>
              <a:rPr lang="nl-NL"/>
              <a:t>Klik op het pictogram als u een afbeelding wilt toevoegen</a:t>
            </a:r>
            <a:endParaRPr lang="nl-NL" dirty="0"/>
          </a:p>
        </p:txBody>
      </p:sp>
      <p:sp>
        <p:nvSpPr>
          <p:cNvPr id="14" name="Tijdelijke aanduiding voor afbeelding 11"/>
          <p:cNvSpPr>
            <a:spLocks noGrp="1"/>
          </p:cNvSpPr>
          <p:nvPr>
            <p:ph type="pic" sz="quarter" idx="15"/>
          </p:nvPr>
        </p:nvSpPr>
        <p:spPr>
          <a:xfrm>
            <a:off x="6530975" y="3718739"/>
            <a:ext cx="2046288" cy="1314000"/>
          </a:xfrm>
        </p:spPr>
        <p:txBody>
          <a:bodyPr>
            <a:normAutofit/>
          </a:bodyPr>
          <a:lstStyle>
            <a:lvl1pPr>
              <a:defRPr sz="1400"/>
            </a:lvl1pPr>
          </a:lstStyle>
          <a:p>
            <a:r>
              <a:rPr lang="nl-NL"/>
              <a:t>Klik op het pictogram als u een afbeelding wilt toevoegen</a:t>
            </a:r>
            <a:endParaRPr lang="nl-NL" dirty="0"/>
          </a:p>
        </p:txBody>
      </p:sp>
      <p:sp>
        <p:nvSpPr>
          <p:cNvPr id="15" name="Tijdelijke aanduiding voor afbeelding 11"/>
          <p:cNvSpPr>
            <a:spLocks noGrp="1"/>
          </p:cNvSpPr>
          <p:nvPr>
            <p:ph type="pic" sz="quarter" idx="16"/>
          </p:nvPr>
        </p:nvSpPr>
        <p:spPr>
          <a:xfrm>
            <a:off x="6530975" y="5036574"/>
            <a:ext cx="2046288" cy="131400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03578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72027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stijl te bewerken</a:t>
            </a:r>
          </a:p>
        </p:txBody>
      </p:sp>
      <p:sp>
        <p:nvSpPr>
          <p:cNvPr id="3" name="Tijdelijke aanduiding voor tekst 2"/>
          <p:cNvSpPr>
            <a:spLocks noGrp="1"/>
          </p:cNvSpPr>
          <p:nvPr>
            <p:ph type="body" idx="1"/>
          </p:nvPr>
        </p:nvSpPr>
        <p:spPr>
          <a:xfrm>
            <a:off x="457200" y="1484784"/>
            <a:ext cx="4040188"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25420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484784"/>
            <a:ext cx="4041775" cy="7569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025" y="225420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9ACDF8CE-CFCC-4D57-9CD3-F744E6482B49}" type="datetimeFigureOut">
              <a:rPr lang="nl-NL" smtClean="0"/>
              <a:t>15-11-2022</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263039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nl-NL"/>
              <a:t>Klik om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88251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9ACDF8CE-CFCC-4D57-9CD3-F744E6482B49}" type="datetimeFigureOut">
              <a:rPr lang="nl-NL" smtClean="0"/>
              <a:t>15-11-2022</a:t>
            </a:fld>
            <a:endParaRPr lang="nl-NL"/>
          </a:p>
        </p:txBody>
      </p:sp>
      <p:sp>
        <p:nvSpPr>
          <p:cNvPr id="5" name="Tijdelijke aanduiding voor dianummer 4"/>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71163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ACDF8CE-CFCC-4D57-9CD3-F744E6482B49}" type="datetimeFigureOut">
              <a:rPr lang="nl-NL" smtClean="0"/>
              <a:t>15-11-2022</a:t>
            </a:fld>
            <a:endParaRPr lang="nl-NL"/>
          </a:p>
        </p:txBody>
      </p:sp>
      <p:sp>
        <p:nvSpPr>
          <p:cNvPr id="4" name="Tijdelijke aanduiding voor dianummer 3"/>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340543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602000"/>
            <a:ext cx="3008313" cy="1162050"/>
          </a:xfrm>
        </p:spPr>
        <p:txBody>
          <a:bodyPr anchor="b"/>
          <a:lstStyle>
            <a:lvl1pPr algn="l">
              <a:defRPr sz="2000" b="1">
                <a:solidFill>
                  <a:schemeClr val="tx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3575050" y="1602000"/>
            <a:ext cx="5111750" cy="4534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780929"/>
            <a:ext cx="3008313" cy="33452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9ACDF8CE-CFCC-4D57-9CD3-F744E6482B49}" type="datetimeFigureOut">
              <a:rPr lang="nl-NL" smtClean="0"/>
              <a:t>15-11-2022</a:t>
            </a:fld>
            <a:endParaRPr lang="nl-NL"/>
          </a:p>
        </p:txBody>
      </p:sp>
      <p:sp>
        <p:nvSpPr>
          <p:cNvPr id="7" name="Tijdelijke aanduiding voor dianummer 6"/>
          <p:cNvSpPr>
            <a:spLocks noGrp="1"/>
          </p:cNvSpPr>
          <p:nvPr>
            <p:ph type="sldNum" sz="quarter" idx="12"/>
          </p:nvPr>
        </p:nvSpPr>
        <p:spPr/>
        <p:txBody>
          <a:bodyPr/>
          <a:lstStyle/>
          <a:p>
            <a:fld id="{9209DAE4-BFAB-4294-A099-1DA8C75FCCD7}" type="slidenum">
              <a:rPr lang="nl-NL" smtClean="0"/>
              <a:t>‹nr.›</a:t>
            </a:fld>
            <a:endParaRPr lang="nl-NL"/>
          </a:p>
        </p:txBody>
      </p:sp>
    </p:spTree>
    <p:extLst>
      <p:ext uri="{BB962C8B-B14F-4D97-AF65-F5344CB8AC3E}">
        <p14:creationId xmlns:p14="http://schemas.microsoft.com/office/powerpoint/2010/main" val="997815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Logo GB"/>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 y="-4"/>
            <a:ext cx="9144000" cy="1091382"/>
          </a:xfrm>
          <a:prstGeom prst="rect">
            <a:avLst/>
          </a:prstGeom>
        </p:spPr>
      </p:pic>
      <p:sp>
        <p:nvSpPr>
          <p:cNvPr id="3" name="Tijdelijke aanduiding voor tekst 2"/>
          <p:cNvSpPr>
            <a:spLocks noGrp="1"/>
          </p:cNvSpPr>
          <p:nvPr>
            <p:ph type="body" idx="1"/>
          </p:nvPr>
        </p:nvSpPr>
        <p:spPr>
          <a:xfrm>
            <a:off x="457200" y="1600200"/>
            <a:ext cx="8122920" cy="4525963"/>
          </a:xfrm>
          <a:prstGeom prst="rect">
            <a:avLst/>
          </a:prstGeom>
        </p:spPr>
        <p:txBody>
          <a:bodyPr vert="horz" lIns="91440" tIns="45720" rIns="91440" bIns="45720" rtlCol="0">
            <a:normAutofit/>
          </a:bodyPr>
          <a:lstStyle/>
          <a:p>
            <a:pPr lvl="0"/>
            <a:r>
              <a:rPr lang="nl-NL" dirty="0"/>
              <a:t>Niveau 1</a:t>
            </a:r>
          </a:p>
          <a:p>
            <a:pPr lvl="1"/>
            <a:r>
              <a:rPr lang="nl-NL" dirty="0"/>
              <a:t>Niveau 2 </a:t>
            </a:r>
          </a:p>
          <a:p>
            <a:pPr lvl="2"/>
            <a:r>
              <a:rPr lang="nl-NL" dirty="0"/>
              <a:t>Niveau 3</a:t>
            </a:r>
          </a:p>
          <a:p>
            <a:pPr lvl="3"/>
            <a:r>
              <a:rPr lang="nl-NL" dirty="0"/>
              <a:t>Niveau 4</a:t>
            </a:r>
          </a:p>
          <a:p>
            <a:pPr lvl="4"/>
            <a:r>
              <a:rPr lang="nl-NL" dirty="0"/>
              <a:t>Niveau 5</a:t>
            </a:r>
          </a:p>
        </p:txBody>
      </p:sp>
      <p:sp>
        <p:nvSpPr>
          <p:cNvPr id="2" name="Tijdelijke aanduiding voor titel 1"/>
          <p:cNvSpPr>
            <a:spLocks noGrp="1"/>
          </p:cNvSpPr>
          <p:nvPr>
            <p:ph type="title"/>
          </p:nvPr>
        </p:nvSpPr>
        <p:spPr>
          <a:xfrm>
            <a:off x="457200" y="38100"/>
            <a:ext cx="5627688" cy="902970"/>
          </a:xfrm>
          <a:prstGeom prst="rect">
            <a:avLst/>
          </a:prstGeom>
        </p:spPr>
        <p:txBody>
          <a:bodyPr vert="horz" lIns="91440" tIns="45720" rIns="91440" bIns="45720" rtlCol="0" anchor="ctr">
            <a:noAutofit/>
          </a:bodyPr>
          <a:lstStyle/>
          <a:p>
            <a:r>
              <a:rPr lang="nl-NL" dirty="0"/>
              <a:t>Klik om de stijl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DF8CE-CFCC-4D57-9CD3-F744E6482B49}" type="datetimeFigureOut">
              <a:rPr lang="nl-NL" smtClean="0"/>
              <a:t>15-11-2022</a:t>
            </a:fld>
            <a:endParaRPr lang="nl-NL"/>
          </a:p>
        </p:txBody>
      </p:sp>
      <p:sp>
        <p:nvSpPr>
          <p:cNvPr id="6" name="Tijdelijke aanduiding voor dianummer 5"/>
          <p:cNvSpPr>
            <a:spLocks noGrp="1"/>
          </p:cNvSpPr>
          <p:nvPr>
            <p:ph type="sldNum" sz="quarter" idx="4"/>
          </p:nvPr>
        </p:nvSpPr>
        <p:spPr>
          <a:xfrm>
            <a:off x="327585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9DAE4-BFAB-4294-A099-1DA8C75FCCD7}" type="slidenum">
              <a:rPr lang="nl-NL" smtClean="0"/>
              <a:t>‹nr.›</a:t>
            </a:fld>
            <a:endParaRPr lang="nl-NL"/>
          </a:p>
        </p:txBody>
      </p:sp>
    </p:spTree>
    <p:extLst>
      <p:ext uri="{BB962C8B-B14F-4D97-AF65-F5344CB8AC3E}">
        <p14:creationId xmlns:p14="http://schemas.microsoft.com/office/powerpoint/2010/main" val="383644648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52" r:id="rId4"/>
    <p:sldLayoutId id="2147483653" r:id="rId5"/>
    <p:sldLayoutId id="2147483651" r:id="rId6"/>
    <p:sldLayoutId id="2147483654" r:id="rId7"/>
    <p:sldLayoutId id="2147483655" r:id="rId8"/>
    <p:sldLayoutId id="2147483656" r:id="rId9"/>
    <p:sldLayoutId id="2147483657" r:id="rId10"/>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lang="nl-NL"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articipatiepunt.vvn.n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9C82FC2-CCB8-463F-AF6C-04CBEC350F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275" r="29688"/>
          <a:stretch/>
        </p:blipFill>
        <p:spPr>
          <a:xfrm rot="5400000">
            <a:off x="2956168" y="-1075848"/>
            <a:ext cx="3231664" cy="8064896"/>
          </a:xfrm>
          <a:prstGeom prst="rect">
            <a:avLst/>
          </a:prstGeom>
        </p:spPr>
      </p:pic>
      <p:sp>
        <p:nvSpPr>
          <p:cNvPr id="2" name="Ondertitel 1">
            <a:extLst>
              <a:ext uri="{FF2B5EF4-FFF2-40B4-BE49-F238E27FC236}">
                <a16:creationId xmlns:a16="http://schemas.microsoft.com/office/drawing/2014/main" id="{AA69CCED-63A1-40A9-B4D2-6FC66B032771}"/>
              </a:ext>
            </a:extLst>
          </p:cNvPr>
          <p:cNvSpPr>
            <a:spLocks noGrp="1"/>
          </p:cNvSpPr>
          <p:nvPr>
            <p:ph type="subTitle" idx="1"/>
          </p:nvPr>
        </p:nvSpPr>
        <p:spPr>
          <a:xfrm>
            <a:off x="1227584" y="1628800"/>
            <a:ext cx="6659116" cy="5191100"/>
          </a:xfrm>
        </p:spPr>
        <p:txBody>
          <a:bodyPr>
            <a:normAutofit fontScale="62500" lnSpcReduction="20000"/>
          </a:bodyPr>
          <a:lstStyle/>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endParaRPr lang="nl-NL" sz="4000" dirty="0">
              <a:solidFill>
                <a:schemeClr val="accent2"/>
              </a:solidFill>
            </a:endParaRPr>
          </a:p>
          <a:p>
            <a:r>
              <a:rPr lang="nl-NL" sz="2900" dirty="0">
                <a:solidFill>
                  <a:schemeClr val="accent2"/>
                </a:solidFill>
              </a:rPr>
              <a:t>10 mei 2022 18.30-20.00 uur</a:t>
            </a:r>
          </a:p>
          <a:p>
            <a:endParaRPr lang="nl-NL" dirty="0">
              <a:solidFill>
                <a:schemeClr val="accent2"/>
              </a:solidFill>
            </a:endParaRPr>
          </a:p>
          <a:p>
            <a:r>
              <a:rPr lang="nl-NL" dirty="0">
                <a:solidFill>
                  <a:schemeClr val="accent2"/>
                </a:solidFill>
              </a:rPr>
              <a:t>Terugkoppeling</a:t>
            </a:r>
          </a:p>
          <a:p>
            <a:r>
              <a:rPr lang="nl-NL" sz="1700" b="0" dirty="0">
                <a:solidFill>
                  <a:schemeClr val="accent2"/>
                </a:solidFill>
              </a:rPr>
              <a:t>Verslag: 4</a:t>
            </a:r>
          </a:p>
          <a:p>
            <a:r>
              <a:rPr lang="nl-NL" sz="1700" b="0" dirty="0">
                <a:solidFill>
                  <a:schemeClr val="accent2"/>
                </a:solidFill>
              </a:rPr>
              <a:t>Datum verslag: 15 november 2022</a:t>
            </a:r>
          </a:p>
          <a:p>
            <a:r>
              <a:rPr lang="nl-NL" sz="1700" b="0" dirty="0">
                <a:solidFill>
                  <a:schemeClr val="accent2"/>
                </a:solidFill>
              </a:rPr>
              <a:t>Zaaknummer: 5705-2022</a:t>
            </a:r>
          </a:p>
          <a:p>
            <a:endParaRPr lang="nl-NL" sz="1700" b="0" dirty="0">
              <a:solidFill>
                <a:schemeClr val="accent2"/>
              </a:solidFill>
            </a:endParaRPr>
          </a:p>
          <a:p>
            <a:r>
              <a:rPr lang="nl-NL" sz="1600" b="0" dirty="0">
                <a:solidFill>
                  <a:schemeClr val="accent2"/>
                </a:solidFill>
              </a:rPr>
              <a:t>Aanwezigen: Bart Claassen (wethouder), Wille van Geel (toezichthouder), Martijn de Greef (vakspecialist groen), Pieter Klumpers (vakspecialist verkeer), Janne van Lankveld (BOA), Claire Laudij (beleidsmedewerker openbaar beheer), Wilmie Steeghs (wethouder), belangstellenden gemeente Gemert-Bakel, De Stem Van Bakel, inwoners Bakel</a:t>
            </a:r>
          </a:p>
        </p:txBody>
      </p:sp>
      <p:sp>
        <p:nvSpPr>
          <p:cNvPr id="5" name="Titel 1">
            <a:extLst>
              <a:ext uri="{FF2B5EF4-FFF2-40B4-BE49-F238E27FC236}">
                <a16:creationId xmlns:a16="http://schemas.microsoft.com/office/drawing/2014/main" id="{D8D38434-BDC4-4B98-9F03-FB996E399017}"/>
              </a:ext>
            </a:extLst>
          </p:cNvPr>
          <p:cNvSpPr>
            <a:spLocks noGrp="1"/>
          </p:cNvSpPr>
          <p:nvPr>
            <p:ph type="title"/>
          </p:nvPr>
        </p:nvSpPr>
        <p:spPr>
          <a:xfrm>
            <a:off x="457200" y="38100"/>
            <a:ext cx="5627688" cy="902970"/>
          </a:xfrm>
        </p:spPr>
        <p:txBody>
          <a:bodyPr/>
          <a:lstStyle/>
          <a:p>
            <a:r>
              <a:rPr lang="nl-NL" b="1" dirty="0">
                <a:solidFill>
                  <a:schemeClr val="accent2"/>
                </a:solidFill>
              </a:rPr>
              <a:t>Kijk in de Wijk Bakel</a:t>
            </a:r>
          </a:p>
        </p:txBody>
      </p:sp>
    </p:spTree>
    <p:extLst>
      <p:ext uri="{BB962C8B-B14F-4D97-AF65-F5344CB8AC3E}">
        <p14:creationId xmlns:p14="http://schemas.microsoft.com/office/powerpoint/2010/main" val="106612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19445BA-7A44-4902-9E33-838D60EEC83E}"/>
              </a:ext>
            </a:extLst>
          </p:cNvPr>
          <p:cNvPicPr>
            <a:picLocks noChangeAspect="1"/>
          </p:cNvPicPr>
          <p:nvPr/>
        </p:nvPicPr>
        <p:blipFill rotWithShape="1">
          <a:blip r:embed="rId2"/>
          <a:srcRect l="6636" t="-1120" b="13610"/>
          <a:stretch/>
        </p:blipFill>
        <p:spPr>
          <a:xfrm>
            <a:off x="4211960" y="3501008"/>
            <a:ext cx="4335549" cy="2899180"/>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7. Clausplein (verkeer)</a:t>
            </a:r>
          </a:p>
        </p:txBody>
      </p:sp>
      <p:sp>
        <p:nvSpPr>
          <p:cNvPr id="7" name="Ovaal 6">
            <a:extLst>
              <a:ext uri="{FF2B5EF4-FFF2-40B4-BE49-F238E27FC236}">
                <a16:creationId xmlns:a16="http://schemas.microsoft.com/office/drawing/2014/main" id="{755842EC-A8B7-4F52-BEA6-EA62BC065333}"/>
              </a:ext>
            </a:extLst>
          </p:cNvPr>
          <p:cNvSpPr/>
          <p:nvPr/>
        </p:nvSpPr>
        <p:spPr>
          <a:xfrm>
            <a:off x="7740352" y="4108215"/>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5696B6DF-F268-4869-A317-48614C1A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66" r="27596"/>
          <a:stretch/>
        </p:blipFill>
        <p:spPr>
          <a:xfrm rot="5400000">
            <a:off x="815460" y="3141428"/>
            <a:ext cx="2899179" cy="3615700"/>
          </a:xfrm>
          <a:prstGeom prst="rect">
            <a:avLst/>
          </a:prstGeom>
        </p:spPr>
      </p:pic>
      <p:graphicFrame>
        <p:nvGraphicFramePr>
          <p:cNvPr id="4" name="Tabel 3">
            <a:extLst>
              <a:ext uri="{FF2B5EF4-FFF2-40B4-BE49-F238E27FC236}">
                <a16:creationId xmlns:a16="http://schemas.microsoft.com/office/drawing/2014/main" id="{4014004E-4A50-47D9-A6C8-F157FC5FB11A}"/>
              </a:ext>
            </a:extLst>
          </p:cNvPr>
          <p:cNvGraphicFramePr>
            <a:graphicFrameLocks noGrp="1"/>
          </p:cNvGraphicFramePr>
          <p:nvPr>
            <p:extLst>
              <p:ext uri="{D42A27DB-BD31-4B8C-83A1-F6EECF244321}">
                <p14:modId xmlns:p14="http://schemas.microsoft.com/office/powerpoint/2010/main" val="4136533123"/>
              </p:ext>
            </p:extLst>
          </p:nvPr>
        </p:nvGraphicFramePr>
        <p:xfrm>
          <a:off x="457767" y="1346313"/>
          <a:ext cx="8123238" cy="1841813"/>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3977795305"/>
                    </a:ext>
                  </a:extLst>
                </a:gridCol>
                <a:gridCol w="3759806">
                  <a:extLst>
                    <a:ext uri="{9D8B030D-6E8A-4147-A177-3AD203B41FA5}">
                      <a16:colId xmlns:a16="http://schemas.microsoft.com/office/drawing/2014/main" val="2759847182"/>
                    </a:ext>
                  </a:extLst>
                </a:gridCol>
                <a:gridCol w="649642">
                  <a:extLst>
                    <a:ext uri="{9D8B030D-6E8A-4147-A177-3AD203B41FA5}">
                      <a16:colId xmlns:a16="http://schemas.microsoft.com/office/drawing/2014/main" val="400380344"/>
                    </a:ext>
                  </a:extLst>
                </a:gridCol>
              </a:tblGrid>
              <a:tr h="162465">
                <a:tc>
                  <a:txBody>
                    <a:bodyPr/>
                    <a:lstStyle/>
                    <a:p>
                      <a:pPr algn="l" fontAlgn="t"/>
                      <a:r>
                        <a:rPr lang="nl-NL" sz="900" b="1" u="none" strike="noStrike" dirty="0">
                          <a:effectLst/>
                        </a:rPr>
                        <a:t>De Kleine Kapitein - verkeerssituatie</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82716567"/>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353423725"/>
                  </a:ext>
                </a:extLst>
              </a:tr>
              <a:tr h="1299718">
                <a:tc>
                  <a:txBody>
                    <a:bodyPr/>
                    <a:lstStyle/>
                    <a:p>
                      <a:pPr algn="l" fontAlgn="t"/>
                      <a:r>
                        <a:rPr lang="nl-NL" sz="900" u="none" strike="noStrike">
                          <a:effectLst/>
                        </a:rPr>
                        <a:t>Tijdens het brengen en halen is het druk met auto's. Ze staan half op de stoep of dubbel geparkeerd op straat.</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900" i="0" u="none" strike="noStrike" dirty="0">
                          <a:effectLst/>
                        </a:rPr>
                        <a:t>Zoals hierboven al aangegeven, parkeerproblemen bij scholen zijn </a:t>
                      </a:r>
                      <a:r>
                        <a:rPr lang="nl-NL" sz="900" i="0" u="none" strike="noStrike" dirty="0" err="1">
                          <a:effectLst/>
                        </a:rPr>
                        <a:t>gemeentebreed</a:t>
                      </a:r>
                      <a:r>
                        <a:rPr lang="nl-NL" sz="900" i="0" u="none" strike="noStrike" dirty="0">
                          <a:effectLst/>
                        </a:rPr>
                        <a:t>, en zelfs landelijk. Het gaat vaak om een beperkt tijdbeslag, 2-4 keer per dag, waarin er overlast is. Het is vaak niet (kosten)effectief om hier extra parkeerplekken of een </a:t>
                      </a:r>
                      <a:r>
                        <a:rPr lang="nl-NL" sz="900" i="0" u="none" strike="noStrike" dirty="0" err="1">
                          <a:effectLst/>
                        </a:rPr>
                        <a:t>Zoen&amp;Zoef</a:t>
                      </a:r>
                      <a:r>
                        <a:rPr lang="nl-NL" sz="900" i="0" u="none" strike="noStrike" dirty="0">
                          <a:effectLst/>
                        </a:rPr>
                        <a:t> (</a:t>
                      </a:r>
                      <a:r>
                        <a:rPr lang="nl-NL" sz="900" i="0" u="none" strike="noStrike" dirty="0" err="1">
                          <a:effectLst/>
                        </a:rPr>
                        <a:t>Kiss&amp;Ride</a:t>
                      </a:r>
                      <a:r>
                        <a:rPr lang="nl-NL" sz="900" i="0" u="none" strike="noStrike" dirty="0">
                          <a:effectLst/>
                        </a:rPr>
                        <a:t>) voor aan te leggen. De grootste verandering is te creëren door bewustwording en gedragsverandering bij de ouders, bijvoorbeeld door een campagne vanuit de school. De gemeente wil hier bij nadenken. Als blijkt dat infrastructurele aanpassingen nodig zijn, dan zullen we onderzoeken wat de beste optie is. Dit zal met de scholen worden opgenomen.</a:t>
                      </a:r>
                      <a:endParaRPr lang="nl-NL" sz="900" b="0" i="0" u="none" strike="noStrike" dirty="0">
                        <a:solidFill>
                          <a:srgbClr val="000000"/>
                        </a:solidFill>
                        <a:effectLst/>
                        <a:latin typeface="Calibri" panose="020F0502020204030204" pitchFamily="34" charset="0"/>
                      </a:endParaRPr>
                    </a:p>
                    <a:p>
                      <a:pPr algn="l" fontAlgn="t"/>
                      <a:r>
                        <a:rPr lang="nl-NL" sz="900" u="none" strike="noStrike" dirty="0">
                          <a:effectLst/>
                        </a:rPr>
                        <a:t> </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b="0" i="0" u="none" strike="noStrike" dirty="0">
                          <a:solidFill>
                            <a:srgbClr val="000000"/>
                          </a:solidFill>
                          <a:effectLst/>
                          <a:latin typeface="Arial" panose="020B0604020202020204" pitchFamily="34" charset="0"/>
                          <a:cs typeface="Arial" panose="020B0604020202020204" pitchFamily="34" charset="0"/>
                        </a:rPr>
                        <a:t>Inwoners Bakel/ Gemeente</a:t>
                      </a:r>
                    </a:p>
                  </a:txBody>
                  <a:tcPr marL="8123" marR="8123" marT="8123" marB="0">
                    <a:solidFill>
                      <a:srgbClr val="F7F0E7"/>
                    </a:solidFill>
                  </a:tcPr>
                </a:tc>
                <a:extLst>
                  <a:ext uri="{0D108BD9-81ED-4DB2-BD59-A6C34878D82A}">
                    <a16:rowId xmlns:a16="http://schemas.microsoft.com/office/drawing/2014/main" val="1397957210"/>
                  </a:ext>
                </a:extLst>
              </a:tr>
            </a:tbl>
          </a:graphicData>
        </a:graphic>
      </p:graphicFrame>
    </p:spTree>
    <p:extLst>
      <p:ext uri="{BB962C8B-B14F-4D97-AF65-F5344CB8AC3E}">
        <p14:creationId xmlns:p14="http://schemas.microsoft.com/office/powerpoint/2010/main" val="3860045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61612506-9749-49B9-9B65-136F4C707D4E}"/>
              </a:ext>
            </a:extLst>
          </p:cNvPr>
          <p:cNvGraphicFramePr>
            <a:graphicFrameLocks noGrp="1"/>
          </p:cNvGraphicFramePr>
          <p:nvPr>
            <p:extLst>
              <p:ext uri="{D42A27DB-BD31-4B8C-83A1-F6EECF244321}">
                <p14:modId xmlns:p14="http://schemas.microsoft.com/office/powerpoint/2010/main" val="1179212406"/>
              </p:ext>
            </p:extLst>
          </p:nvPr>
        </p:nvGraphicFramePr>
        <p:xfrm>
          <a:off x="457199" y="1347030"/>
          <a:ext cx="8123238" cy="1787113"/>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3741571183"/>
                    </a:ext>
                  </a:extLst>
                </a:gridCol>
                <a:gridCol w="3759806">
                  <a:extLst>
                    <a:ext uri="{9D8B030D-6E8A-4147-A177-3AD203B41FA5}">
                      <a16:colId xmlns:a16="http://schemas.microsoft.com/office/drawing/2014/main" val="1207803871"/>
                    </a:ext>
                  </a:extLst>
                </a:gridCol>
                <a:gridCol w="649642">
                  <a:extLst>
                    <a:ext uri="{9D8B030D-6E8A-4147-A177-3AD203B41FA5}">
                      <a16:colId xmlns:a16="http://schemas.microsoft.com/office/drawing/2014/main" val="3670341572"/>
                    </a:ext>
                  </a:extLst>
                </a:gridCol>
              </a:tblGrid>
              <a:tr h="162465">
                <a:tc>
                  <a:txBody>
                    <a:bodyPr/>
                    <a:lstStyle/>
                    <a:p>
                      <a:pPr algn="l" fontAlgn="t"/>
                      <a:r>
                        <a:rPr lang="nl-NL" sz="900" b="1" u="none" strike="noStrike" dirty="0" err="1">
                          <a:effectLst/>
                        </a:rPr>
                        <a:t>Kerksedriessen</a:t>
                      </a:r>
                      <a:r>
                        <a:rPr lang="nl-NL" sz="900" b="1" u="none" strike="noStrike" dirty="0">
                          <a:effectLst/>
                        </a:rPr>
                        <a:t> - verkeerssituatie</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740708582"/>
                  </a:ext>
                </a:extLst>
              </a:tr>
              <a:tr h="162465">
                <a:tc>
                  <a:txBody>
                    <a:bodyPr/>
                    <a:lstStyle/>
                    <a:p>
                      <a:pPr algn="l" fontAlgn="t"/>
                      <a:r>
                        <a:rPr lang="nl-NL" sz="900" u="none" strike="noStrike" dirty="0">
                          <a:effectLst/>
                        </a:rPr>
                        <a:t>Onderwerp</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55887912"/>
                  </a:ext>
                </a:extLst>
              </a:tr>
              <a:tr h="649859">
                <a:tc>
                  <a:txBody>
                    <a:bodyPr/>
                    <a:lstStyle/>
                    <a:p>
                      <a:pPr algn="l" fontAlgn="t"/>
                      <a:r>
                        <a:rPr lang="nl-NL" sz="900" u="none" strike="noStrike" dirty="0">
                          <a:effectLst/>
                        </a:rPr>
                        <a:t>Aan 1 kant van de weg is al een parkeerverbod, kan dit ook aan de andere kant van de weg komen? Bij drukke momenten, bijvoorbeeld als er in het Parochiehuis wat te doen is, wordt het kruispunt onoverzichtelijk.</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i="1" u="none" strike="noStrike" dirty="0">
                          <a:effectLst/>
                        </a:rPr>
                        <a:t>Het besluit voor een parkeerverbod ligt momenteel ter inzage. Bij geen bezwaar wordt het besluit </a:t>
                      </a:r>
                      <a:r>
                        <a:rPr lang="nl-NL" sz="900" i="1" u="none" strike="noStrike">
                          <a:effectLst/>
                        </a:rPr>
                        <a:t>zoals voorgelegd doorgevoerd</a:t>
                      </a:r>
                      <a:r>
                        <a:rPr lang="nl-NL" sz="900" i="1" u="none" strike="noStrike" dirty="0">
                          <a:effectLst/>
                        </a:rPr>
                        <a:t>.</a:t>
                      </a:r>
                      <a:endParaRPr lang="nl-NL" sz="900" b="0" i="1"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solidFill>
                      <a:srgbClr val="F7F0E7"/>
                    </a:solidFill>
                  </a:tcPr>
                </a:tc>
                <a:extLst>
                  <a:ext uri="{0D108BD9-81ED-4DB2-BD59-A6C34878D82A}">
                    <a16:rowId xmlns:a16="http://schemas.microsoft.com/office/drawing/2014/main" val="2178184031"/>
                  </a:ext>
                </a:extLst>
              </a:tr>
              <a:tr h="812324">
                <a:tc>
                  <a:txBody>
                    <a:bodyPr/>
                    <a:lstStyle/>
                    <a:p>
                      <a:pPr algn="l" fontAlgn="t"/>
                      <a:r>
                        <a:rPr lang="nl-NL" sz="900" u="none" strike="noStrike">
                          <a:effectLst/>
                        </a:rPr>
                        <a:t>Als je vanaf de rotonde de Gemersteweg oprijdt slaat de richtingaanwijzer niet automatisch af. Dit leidt tot gevaarlijke situaties omdat het lijkt dat een auto afslaat. Kan hier een bord worden geplaatst 'Let op richtingaanwijzer?' </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Het plaatsen van borden moet altijd goed overwogen worden. Een bord moet ook onderhouden worden, en als er teveel borden staan vertroebelt het beeld en is de vraag of het bord gelezen wordt. In deze situatie vragen wij bestuurders eigen verantwoordelijkheid te nemen en plaatsen wij geen bord.</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693586322"/>
                  </a:ext>
                </a:extLst>
              </a:tr>
            </a:tbl>
          </a:graphicData>
        </a:graphic>
      </p:graphicFrame>
      <p:pic>
        <p:nvPicPr>
          <p:cNvPr id="10" name="Afbeelding 9">
            <a:extLst>
              <a:ext uri="{FF2B5EF4-FFF2-40B4-BE49-F238E27FC236}">
                <a16:creationId xmlns:a16="http://schemas.microsoft.com/office/drawing/2014/main" id="{119445BA-7A44-4902-9E33-838D60EEC83E}"/>
              </a:ext>
            </a:extLst>
          </p:cNvPr>
          <p:cNvPicPr>
            <a:picLocks noChangeAspect="1"/>
          </p:cNvPicPr>
          <p:nvPr/>
        </p:nvPicPr>
        <p:blipFill rotWithShape="1">
          <a:blip r:embed="rId2"/>
          <a:srcRect l="6636" t="-1120" b="13610"/>
          <a:stretch/>
        </p:blipFill>
        <p:spPr>
          <a:xfrm>
            <a:off x="4211960" y="3501008"/>
            <a:ext cx="4335549" cy="2899180"/>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203032" cy="902970"/>
          </a:xfrm>
        </p:spPr>
        <p:txBody>
          <a:bodyPr/>
          <a:lstStyle/>
          <a:p>
            <a:r>
              <a:rPr lang="nl-NL" dirty="0"/>
              <a:t>+ </a:t>
            </a:r>
            <a:r>
              <a:rPr lang="nl-NL" dirty="0" err="1"/>
              <a:t>Kerksedriessen</a:t>
            </a:r>
            <a:r>
              <a:rPr lang="nl-NL" dirty="0"/>
              <a:t> (verkeer)</a:t>
            </a:r>
          </a:p>
        </p:txBody>
      </p:sp>
      <p:sp>
        <p:nvSpPr>
          <p:cNvPr id="7" name="Ovaal 6">
            <a:extLst>
              <a:ext uri="{FF2B5EF4-FFF2-40B4-BE49-F238E27FC236}">
                <a16:creationId xmlns:a16="http://schemas.microsoft.com/office/drawing/2014/main" id="{755842EC-A8B7-4F52-BEA6-EA62BC065333}"/>
              </a:ext>
            </a:extLst>
          </p:cNvPr>
          <p:cNvSpPr/>
          <p:nvPr/>
        </p:nvSpPr>
        <p:spPr>
          <a:xfrm>
            <a:off x="6804248" y="3861048"/>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071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F48502C6-C2C1-4996-99C5-49E3B9CA6AFD}"/>
              </a:ext>
            </a:extLst>
          </p:cNvPr>
          <p:cNvPicPr>
            <a:picLocks noChangeAspect="1"/>
          </p:cNvPicPr>
          <p:nvPr/>
        </p:nvPicPr>
        <p:blipFill rotWithShape="1">
          <a:blip r:embed="rId2"/>
          <a:srcRect l="6636"/>
          <a:stretch/>
        </p:blipFill>
        <p:spPr>
          <a:xfrm>
            <a:off x="899592" y="1268760"/>
            <a:ext cx="7092280" cy="5419457"/>
          </a:xfrm>
          <a:prstGeom prst="rect">
            <a:avLst/>
          </a:prstGeom>
        </p:spPr>
      </p:pic>
      <p:sp>
        <p:nvSpPr>
          <p:cNvPr id="8" name="Tekstvak 7">
            <a:extLst>
              <a:ext uri="{FF2B5EF4-FFF2-40B4-BE49-F238E27FC236}">
                <a16:creationId xmlns:a16="http://schemas.microsoft.com/office/drawing/2014/main" id="{8F98F4B4-C816-44A7-9FD7-8FB3151E190C}"/>
              </a:ext>
            </a:extLst>
          </p:cNvPr>
          <p:cNvSpPr txBox="1"/>
          <p:nvPr/>
        </p:nvSpPr>
        <p:spPr>
          <a:xfrm>
            <a:off x="3432315" y="1741551"/>
            <a:ext cx="1090464" cy="6001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b="1" dirty="0"/>
              <a:t>18.40u</a:t>
            </a:r>
            <a:r>
              <a:rPr lang="nl-NL" sz="1100" dirty="0"/>
              <a:t> </a:t>
            </a:r>
            <a:r>
              <a:rPr lang="nl-NL" sz="1100" dirty="0" err="1"/>
              <a:t>Gemertseweg</a:t>
            </a:r>
            <a:r>
              <a:rPr lang="nl-NL" sz="1100" dirty="0"/>
              <a:t>:</a:t>
            </a:r>
          </a:p>
          <a:p>
            <a:pPr marL="171450" indent="-171450">
              <a:buFontTx/>
              <a:buChar char="-"/>
            </a:pPr>
            <a:r>
              <a:rPr lang="nl-NL" sz="1100" dirty="0"/>
              <a:t>Snelheid</a:t>
            </a:r>
          </a:p>
        </p:txBody>
      </p:sp>
      <p:cxnSp>
        <p:nvCxnSpPr>
          <p:cNvPr id="9" name="Rechte verbindingslijn met pijl 8">
            <a:extLst>
              <a:ext uri="{FF2B5EF4-FFF2-40B4-BE49-F238E27FC236}">
                <a16:creationId xmlns:a16="http://schemas.microsoft.com/office/drawing/2014/main" id="{207FF34C-32F5-4CC3-AA78-27DEF09FBDAC}"/>
              </a:ext>
            </a:extLst>
          </p:cNvPr>
          <p:cNvCxnSpPr>
            <a:cxnSpLocks/>
            <a:stCxn id="8" idx="2"/>
          </p:cNvCxnSpPr>
          <p:nvPr/>
        </p:nvCxnSpPr>
        <p:spPr>
          <a:xfrm>
            <a:off x="3977547" y="2341715"/>
            <a:ext cx="246110" cy="47986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Tekstvak 12">
            <a:extLst>
              <a:ext uri="{FF2B5EF4-FFF2-40B4-BE49-F238E27FC236}">
                <a16:creationId xmlns:a16="http://schemas.microsoft.com/office/drawing/2014/main" id="{536B1BB3-C8DB-40A6-8373-DF360DFCD705}"/>
              </a:ext>
            </a:extLst>
          </p:cNvPr>
          <p:cNvSpPr txBox="1"/>
          <p:nvPr/>
        </p:nvSpPr>
        <p:spPr>
          <a:xfrm>
            <a:off x="2924184" y="5460825"/>
            <a:ext cx="2094325"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b="1" dirty="0"/>
              <a:t>19:10u</a:t>
            </a:r>
          </a:p>
          <a:p>
            <a:r>
              <a:rPr lang="nl-NL" sz="1100" dirty="0"/>
              <a:t>Zebrapad </a:t>
            </a:r>
            <a:r>
              <a:rPr lang="nl-NL" sz="1100" dirty="0" err="1"/>
              <a:t>Helmondsestraat</a:t>
            </a:r>
            <a:r>
              <a:rPr lang="nl-NL" sz="1100" dirty="0"/>
              <a:t>:</a:t>
            </a:r>
          </a:p>
          <a:p>
            <a:pPr marL="171450" indent="-171450">
              <a:buFontTx/>
              <a:buChar char="-"/>
            </a:pPr>
            <a:r>
              <a:rPr lang="nl-NL" sz="1100" dirty="0"/>
              <a:t>Automobilisten stoppen niet</a:t>
            </a:r>
          </a:p>
          <a:p>
            <a:pPr marL="171450" indent="-171450">
              <a:buFontTx/>
              <a:buChar char="-"/>
            </a:pPr>
            <a:r>
              <a:rPr lang="nl-NL" sz="1100" dirty="0"/>
              <a:t>Hoek Molenweg</a:t>
            </a:r>
          </a:p>
        </p:txBody>
      </p:sp>
      <p:cxnSp>
        <p:nvCxnSpPr>
          <p:cNvPr id="14" name="Rechte verbindingslijn met pijl 13">
            <a:extLst>
              <a:ext uri="{FF2B5EF4-FFF2-40B4-BE49-F238E27FC236}">
                <a16:creationId xmlns:a16="http://schemas.microsoft.com/office/drawing/2014/main" id="{5CDE9E47-CFAD-48EA-B2F3-F2B845313A90}"/>
              </a:ext>
            </a:extLst>
          </p:cNvPr>
          <p:cNvCxnSpPr>
            <a:cxnSpLocks/>
            <a:stCxn id="13" idx="0"/>
            <a:endCxn id="30" idx="15"/>
          </p:cNvCxnSpPr>
          <p:nvPr/>
        </p:nvCxnSpPr>
        <p:spPr>
          <a:xfrm flipV="1">
            <a:off x="3971347" y="4685239"/>
            <a:ext cx="434015" cy="7755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6" name="Tekstvak 15">
            <a:extLst>
              <a:ext uri="{FF2B5EF4-FFF2-40B4-BE49-F238E27FC236}">
                <a16:creationId xmlns:a16="http://schemas.microsoft.com/office/drawing/2014/main" id="{64D63E78-AB99-4DD6-A5D9-B49C98C391C0}"/>
              </a:ext>
            </a:extLst>
          </p:cNvPr>
          <p:cNvSpPr txBox="1"/>
          <p:nvPr/>
        </p:nvSpPr>
        <p:spPr>
          <a:xfrm>
            <a:off x="6868315" y="3695052"/>
            <a:ext cx="1501823"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b="1" dirty="0"/>
              <a:t>19:40u</a:t>
            </a:r>
            <a:endParaRPr lang="nl-NL" sz="1100" dirty="0"/>
          </a:p>
          <a:p>
            <a:r>
              <a:rPr lang="nl-NL" sz="1100" dirty="0"/>
              <a:t>Centrum:</a:t>
            </a:r>
          </a:p>
          <a:p>
            <a:r>
              <a:rPr lang="nl-NL" sz="1100" dirty="0"/>
              <a:t>- Onderhoud/</a:t>
            </a:r>
            <a:r>
              <a:rPr lang="nl-NL" sz="1100" dirty="0" err="1"/>
              <a:t>zwerf-afval</a:t>
            </a:r>
            <a:r>
              <a:rPr lang="nl-NL" sz="1100" dirty="0"/>
              <a:t> kruidenborders</a:t>
            </a:r>
          </a:p>
        </p:txBody>
      </p:sp>
      <p:cxnSp>
        <p:nvCxnSpPr>
          <p:cNvPr id="17" name="Rechte verbindingslijn met pijl 16">
            <a:extLst>
              <a:ext uri="{FF2B5EF4-FFF2-40B4-BE49-F238E27FC236}">
                <a16:creationId xmlns:a16="http://schemas.microsoft.com/office/drawing/2014/main" id="{7546BC35-861C-4709-87F2-72C8F3648792}"/>
              </a:ext>
            </a:extLst>
          </p:cNvPr>
          <p:cNvCxnSpPr>
            <a:cxnSpLocks/>
            <a:stCxn id="16" idx="1"/>
          </p:cNvCxnSpPr>
          <p:nvPr/>
        </p:nvCxnSpPr>
        <p:spPr>
          <a:xfrm flipH="1" flipV="1">
            <a:off x="6510489" y="3845204"/>
            <a:ext cx="357826" cy="2345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9" name="Tekstvak 18">
            <a:extLst>
              <a:ext uri="{FF2B5EF4-FFF2-40B4-BE49-F238E27FC236}">
                <a16:creationId xmlns:a16="http://schemas.microsoft.com/office/drawing/2014/main" id="{1984F8D0-7797-4905-AF82-B3C32EBB8F1B}"/>
              </a:ext>
            </a:extLst>
          </p:cNvPr>
          <p:cNvSpPr txBox="1"/>
          <p:nvPr/>
        </p:nvSpPr>
        <p:spPr>
          <a:xfrm>
            <a:off x="1642208" y="2708920"/>
            <a:ext cx="1877225" cy="93871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b="1" dirty="0"/>
              <a:t>18.55u</a:t>
            </a:r>
          </a:p>
          <a:p>
            <a:r>
              <a:rPr lang="nl-NL" sz="1100" dirty="0" err="1"/>
              <a:t>Hoekendaal</a:t>
            </a:r>
            <a:r>
              <a:rPr lang="nl-NL" sz="1100" dirty="0"/>
              <a:t>/</a:t>
            </a:r>
            <a:r>
              <a:rPr lang="nl-NL" sz="1100" dirty="0" err="1"/>
              <a:t>Buytencamp</a:t>
            </a:r>
            <a:r>
              <a:rPr lang="nl-NL" sz="1100" dirty="0"/>
              <a:t>/</a:t>
            </a:r>
          </a:p>
          <a:p>
            <a:r>
              <a:rPr lang="nl-NL" sz="1100" dirty="0" err="1"/>
              <a:t>Verloorekost</a:t>
            </a:r>
            <a:r>
              <a:rPr lang="nl-NL" sz="1100" dirty="0"/>
              <a:t>/Achter de Molen/</a:t>
            </a:r>
            <a:r>
              <a:rPr lang="nl-NL" sz="1100" dirty="0" err="1"/>
              <a:t>Heuvelacker</a:t>
            </a:r>
            <a:r>
              <a:rPr lang="nl-NL" sz="1100" dirty="0"/>
              <a:t>:</a:t>
            </a:r>
          </a:p>
          <a:p>
            <a:pPr marL="171450" indent="-171450">
              <a:buFontTx/>
              <a:buChar char="-"/>
            </a:pPr>
            <a:r>
              <a:rPr lang="nl-NL" sz="1100" dirty="0"/>
              <a:t>Aanplantplicht percelen</a:t>
            </a:r>
          </a:p>
        </p:txBody>
      </p:sp>
      <p:cxnSp>
        <p:nvCxnSpPr>
          <p:cNvPr id="20" name="Rechte verbindingslijn met pijl 19">
            <a:extLst>
              <a:ext uri="{FF2B5EF4-FFF2-40B4-BE49-F238E27FC236}">
                <a16:creationId xmlns:a16="http://schemas.microsoft.com/office/drawing/2014/main" id="{2B5BFC64-B547-47FF-8718-FE4DFF2377C9}"/>
              </a:ext>
            </a:extLst>
          </p:cNvPr>
          <p:cNvCxnSpPr>
            <a:cxnSpLocks/>
            <a:stCxn id="19" idx="2"/>
          </p:cNvCxnSpPr>
          <p:nvPr/>
        </p:nvCxnSpPr>
        <p:spPr>
          <a:xfrm>
            <a:off x="2580821" y="3647639"/>
            <a:ext cx="118971" cy="32769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5" name="Tekstvak 14">
            <a:extLst>
              <a:ext uri="{FF2B5EF4-FFF2-40B4-BE49-F238E27FC236}">
                <a16:creationId xmlns:a16="http://schemas.microsoft.com/office/drawing/2014/main" id="{D4368E7E-ABC5-493A-BF42-9B538D7E0217}"/>
              </a:ext>
            </a:extLst>
          </p:cNvPr>
          <p:cNvSpPr txBox="1"/>
          <p:nvPr/>
        </p:nvSpPr>
        <p:spPr>
          <a:xfrm>
            <a:off x="5514116" y="1307741"/>
            <a:ext cx="1726555" cy="6001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b="1" dirty="0"/>
              <a:t>18.30-20.00u </a:t>
            </a:r>
          </a:p>
          <a:p>
            <a:r>
              <a:rPr lang="nl-NL" sz="1100" b="1" dirty="0"/>
              <a:t>START-/EINDLOCATIE</a:t>
            </a:r>
          </a:p>
          <a:p>
            <a:r>
              <a:rPr lang="nl-NL" sz="1100" b="1" dirty="0"/>
              <a:t>Sint </a:t>
            </a:r>
            <a:r>
              <a:rPr lang="nl-NL" sz="1100" b="1" dirty="0" err="1"/>
              <a:t>Wilbertsplein</a:t>
            </a:r>
            <a:endParaRPr lang="nl-NL" sz="1100" b="1" dirty="0"/>
          </a:p>
        </p:txBody>
      </p:sp>
      <p:cxnSp>
        <p:nvCxnSpPr>
          <p:cNvPr id="18" name="Rechte verbindingslijn met pijl 17">
            <a:extLst>
              <a:ext uri="{FF2B5EF4-FFF2-40B4-BE49-F238E27FC236}">
                <a16:creationId xmlns:a16="http://schemas.microsoft.com/office/drawing/2014/main" id="{1DBA610D-8A63-497D-91DE-4DDCCE77CE46}"/>
              </a:ext>
            </a:extLst>
          </p:cNvPr>
          <p:cNvCxnSpPr>
            <a:cxnSpLocks/>
            <a:stCxn id="15" idx="2"/>
          </p:cNvCxnSpPr>
          <p:nvPr/>
        </p:nvCxnSpPr>
        <p:spPr>
          <a:xfrm>
            <a:off x="6377394" y="1907905"/>
            <a:ext cx="318847" cy="10946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1" name="Tekstvak 20">
            <a:extLst>
              <a:ext uri="{FF2B5EF4-FFF2-40B4-BE49-F238E27FC236}">
                <a16:creationId xmlns:a16="http://schemas.microsoft.com/office/drawing/2014/main" id="{8C2F1AB7-829B-4E98-9B79-99DA55902C4C}"/>
              </a:ext>
            </a:extLst>
          </p:cNvPr>
          <p:cNvSpPr txBox="1"/>
          <p:nvPr/>
        </p:nvSpPr>
        <p:spPr>
          <a:xfrm>
            <a:off x="3094486" y="1741551"/>
            <a:ext cx="277688"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2</a:t>
            </a:r>
          </a:p>
        </p:txBody>
      </p:sp>
      <p:sp>
        <p:nvSpPr>
          <p:cNvPr id="22" name="Tekstvak 21">
            <a:extLst>
              <a:ext uri="{FF2B5EF4-FFF2-40B4-BE49-F238E27FC236}">
                <a16:creationId xmlns:a16="http://schemas.microsoft.com/office/drawing/2014/main" id="{A5A83FEC-5523-49B5-8FFA-6F56D01404A0}"/>
              </a:ext>
            </a:extLst>
          </p:cNvPr>
          <p:cNvSpPr txBox="1"/>
          <p:nvPr/>
        </p:nvSpPr>
        <p:spPr>
          <a:xfrm>
            <a:off x="1274780" y="2708920"/>
            <a:ext cx="277688"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3</a:t>
            </a:r>
          </a:p>
        </p:txBody>
      </p:sp>
      <p:sp>
        <p:nvSpPr>
          <p:cNvPr id="25" name="Titel 1">
            <a:extLst>
              <a:ext uri="{FF2B5EF4-FFF2-40B4-BE49-F238E27FC236}">
                <a16:creationId xmlns:a16="http://schemas.microsoft.com/office/drawing/2014/main" id="{7EC13346-9DA2-45F7-B035-5219BA9923B2}"/>
              </a:ext>
            </a:extLst>
          </p:cNvPr>
          <p:cNvSpPr>
            <a:spLocks noGrp="1"/>
          </p:cNvSpPr>
          <p:nvPr>
            <p:ph type="title"/>
          </p:nvPr>
        </p:nvSpPr>
        <p:spPr>
          <a:xfrm>
            <a:off x="457200" y="38100"/>
            <a:ext cx="5627688" cy="902970"/>
          </a:xfrm>
        </p:spPr>
        <p:txBody>
          <a:bodyPr/>
          <a:lstStyle/>
          <a:p>
            <a:r>
              <a:rPr lang="nl-NL" dirty="0"/>
              <a:t>Planning/route</a:t>
            </a:r>
          </a:p>
        </p:txBody>
      </p:sp>
      <p:sp>
        <p:nvSpPr>
          <p:cNvPr id="26" name="Tekstvak 25">
            <a:extLst>
              <a:ext uri="{FF2B5EF4-FFF2-40B4-BE49-F238E27FC236}">
                <a16:creationId xmlns:a16="http://schemas.microsoft.com/office/drawing/2014/main" id="{8C6BC740-5176-45DB-85D0-4292709A6A7B}"/>
              </a:ext>
            </a:extLst>
          </p:cNvPr>
          <p:cNvSpPr txBox="1"/>
          <p:nvPr/>
        </p:nvSpPr>
        <p:spPr>
          <a:xfrm>
            <a:off x="2581470" y="5460825"/>
            <a:ext cx="277688"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4</a:t>
            </a:r>
          </a:p>
        </p:txBody>
      </p:sp>
      <p:sp>
        <p:nvSpPr>
          <p:cNvPr id="27" name="Tekstvak 26">
            <a:extLst>
              <a:ext uri="{FF2B5EF4-FFF2-40B4-BE49-F238E27FC236}">
                <a16:creationId xmlns:a16="http://schemas.microsoft.com/office/drawing/2014/main" id="{B1E31418-BA8A-4718-8301-1D31FFC78C58}"/>
              </a:ext>
            </a:extLst>
          </p:cNvPr>
          <p:cNvSpPr txBox="1"/>
          <p:nvPr/>
        </p:nvSpPr>
        <p:spPr>
          <a:xfrm>
            <a:off x="8439174" y="3695052"/>
            <a:ext cx="235371"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6</a:t>
            </a:r>
          </a:p>
        </p:txBody>
      </p:sp>
      <p:sp>
        <p:nvSpPr>
          <p:cNvPr id="38" name="Tekstvak 37">
            <a:extLst>
              <a:ext uri="{FF2B5EF4-FFF2-40B4-BE49-F238E27FC236}">
                <a16:creationId xmlns:a16="http://schemas.microsoft.com/office/drawing/2014/main" id="{216C1A5D-561E-4EA7-8E0A-EDABD73DA118}"/>
              </a:ext>
            </a:extLst>
          </p:cNvPr>
          <p:cNvSpPr txBox="1"/>
          <p:nvPr/>
        </p:nvSpPr>
        <p:spPr>
          <a:xfrm>
            <a:off x="6305800" y="5812839"/>
            <a:ext cx="1501823" cy="6001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b="1" dirty="0"/>
              <a:t>19:25u</a:t>
            </a:r>
            <a:endParaRPr lang="nl-NL" sz="1100" dirty="0"/>
          </a:p>
          <a:p>
            <a:r>
              <a:rPr lang="nl-NL" sz="1100" dirty="0"/>
              <a:t>De Bakelaar:</a:t>
            </a:r>
          </a:p>
          <a:p>
            <a:r>
              <a:rPr lang="nl-NL" sz="1100" dirty="0"/>
              <a:t>- Parkeerproblemen</a:t>
            </a:r>
          </a:p>
        </p:txBody>
      </p:sp>
      <p:cxnSp>
        <p:nvCxnSpPr>
          <p:cNvPr id="39" name="Rechte verbindingslijn met pijl 38">
            <a:extLst>
              <a:ext uri="{FF2B5EF4-FFF2-40B4-BE49-F238E27FC236}">
                <a16:creationId xmlns:a16="http://schemas.microsoft.com/office/drawing/2014/main" id="{8B41A4BE-5071-4A68-9E1F-3A0324CFE083}"/>
              </a:ext>
            </a:extLst>
          </p:cNvPr>
          <p:cNvCxnSpPr>
            <a:cxnSpLocks/>
          </p:cNvCxnSpPr>
          <p:nvPr/>
        </p:nvCxnSpPr>
        <p:spPr>
          <a:xfrm flipH="1" flipV="1">
            <a:off x="6574408" y="5321754"/>
            <a:ext cx="515639" cy="4910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0" name="Tekstvak 39">
            <a:extLst>
              <a:ext uri="{FF2B5EF4-FFF2-40B4-BE49-F238E27FC236}">
                <a16:creationId xmlns:a16="http://schemas.microsoft.com/office/drawing/2014/main" id="{F31B6502-8C89-439E-8A82-AADACE3A8779}"/>
              </a:ext>
            </a:extLst>
          </p:cNvPr>
          <p:cNvSpPr txBox="1"/>
          <p:nvPr/>
        </p:nvSpPr>
        <p:spPr>
          <a:xfrm>
            <a:off x="7874186" y="5812839"/>
            <a:ext cx="235371"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5</a:t>
            </a:r>
          </a:p>
        </p:txBody>
      </p:sp>
      <p:sp>
        <p:nvSpPr>
          <p:cNvPr id="41" name="Tekstvak 40">
            <a:extLst>
              <a:ext uri="{FF2B5EF4-FFF2-40B4-BE49-F238E27FC236}">
                <a16:creationId xmlns:a16="http://schemas.microsoft.com/office/drawing/2014/main" id="{AB33FDFA-FDB1-4068-B273-6E27FED8472C}"/>
              </a:ext>
            </a:extLst>
          </p:cNvPr>
          <p:cNvSpPr txBox="1"/>
          <p:nvPr/>
        </p:nvSpPr>
        <p:spPr>
          <a:xfrm>
            <a:off x="7000872" y="2408838"/>
            <a:ext cx="1683411"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b="1" dirty="0"/>
              <a:t>19:55u</a:t>
            </a:r>
            <a:endParaRPr lang="nl-NL" sz="1100" dirty="0"/>
          </a:p>
          <a:p>
            <a:r>
              <a:rPr lang="nl-NL" sz="1100" dirty="0"/>
              <a:t>De Kleine Kapitein:</a:t>
            </a:r>
          </a:p>
          <a:p>
            <a:pPr marL="171450" indent="-171450">
              <a:buFontTx/>
              <a:buChar char="-"/>
            </a:pPr>
            <a:r>
              <a:rPr lang="nl-NL" sz="1100" dirty="0"/>
              <a:t>Parkeerproblemen</a:t>
            </a:r>
          </a:p>
          <a:p>
            <a:pPr marL="171450" indent="-171450">
              <a:buFontTx/>
              <a:buChar char="-"/>
            </a:pPr>
            <a:r>
              <a:rPr lang="nl-NL" sz="1100" dirty="0"/>
              <a:t>Tegels Clausplein</a:t>
            </a:r>
          </a:p>
        </p:txBody>
      </p:sp>
      <p:cxnSp>
        <p:nvCxnSpPr>
          <p:cNvPr id="42" name="Rechte verbindingslijn met pijl 41">
            <a:extLst>
              <a:ext uri="{FF2B5EF4-FFF2-40B4-BE49-F238E27FC236}">
                <a16:creationId xmlns:a16="http://schemas.microsoft.com/office/drawing/2014/main" id="{FF68482B-1E5D-4782-8C8F-D090AA05ECDE}"/>
              </a:ext>
            </a:extLst>
          </p:cNvPr>
          <p:cNvCxnSpPr>
            <a:cxnSpLocks/>
            <a:stCxn id="41" idx="0"/>
          </p:cNvCxnSpPr>
          <p:nvPr/>
        </p:nvCxnSpPr>
        <p:spPr>
          <a:xfrm flipH="1" flipV="1">
            <a:off x="6840700" y="2073460"/>
            <a:ext cx="1001878" cy="33537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3" name="Tekstvak 42">
            <a:extLst>
              <a:ext uri="{FF2B5EF4-FFF2-40B4-BE49-F238E27FC236}">
                <a16:creationId xmlns:a16="http://schemas.microsoft.com/office/drawing/2014/main" id="{6BFB9008-0102-47BF-AA3B-A8F71422D619}"/>
              </a:ext>
            </a:extLst>
          </p:cNvPr>
          <p:cNvSpPr txBox="1"/>
          <p:nvPr/>
        </p:nvSpPr>
        <p:spPr>
          <a:xfrm>
            <a:off x="8732292" y="2408838"/>
            <a:ext cx="235371"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7</a:t>
            </a:r>
          </a:p>
        </p:txBody>
      </p:sp>
      <p:sp>
        <p:nvSpPr>
          <p:cNvPr id="30" name="Vrije vorm: vorm 29">
            <a:extLst>
              <a:ext uri="{FF2B5EF4-FFF2-40B4-BE49-F238E27FC236}">
                <a16:creationId xmlns:a16="http://schemas.microsoft.com/office/drawing/2014/main" id="{550987E1-AF32-4BCB-883F-34F86391380F}"/>
              </a:ext>
            </a:extLst>
          </p:cNvPr>
          <p:cNvSpPr/>
          <p:nvPr/>
        </p:nvSpPr>
        <p:spPr>
          <a:xfrm>
            <a:off x="1392196" y="1942039"/>
            <a:ext cx="5556068" cy="3431177"/>
          </a:xfrm>
          <a:custGeom>
            <a:avLst/>
            <a:gdLst>
              <a:gd name="connsiteX0" fmla="*/ 4406537 w 5886994"/>
              <a:gd name="connsiteY0" fmla="*/ 1532708 h 4606834"/>
              <a:gd name="connsiteX1" fmla="*/ 461554 w 5886994"/>
              <a:gd name="connsiteY1" fmla="*/ 0 h 4606834"/>
              <a:gd name="connsiteX2" fmla="*/ 400594 w 5886994"/>
              <a:gd name="connsiteY2" fmla="*/ 1436914 h 4606834"/>
              <a:gd name="connsiteX3" fmla="*/ 0 w 5886994"/>
              <a:gd name="connsiteY3" fmla="*/ 2203268 h 4606834"/>
              <a:gd name="connsiteX4" fmla="*/ 330926 w 5886994"/>
              <a:gd name="connsiteY4" fmla="*/ 2934788 h 4606834"/>
              <a:gd name="connsiteX5" fmla="*/ 1454332 w 5886994"/>
              <a:gd name="connsiteY5" fmla="*/ 2307771 h 4606834"/>
              <a:gd name="connsiteX6" fmla="*/ 1959429 w 5886994"/>
              <a:gd name="connsiteY6" fmla="*/ 2055223 h 4606834"/>
              <a:gd name="connsiteX7" fmla="*/ 2690949 w 5886994"/>
              <a:gd name="connsiteY7" fmla="*/ 1950720 h 4606834"/>
              <a:gd name="connsiteX8" fmla="*/ 3187337 w 5886994"/>
              <a:gd name="connsiteY8" fmla="*/ 2603863 h 4606834"/>
              <a:gd name="connsiteX9" fmla="*/ 3344092 w 5886994"/>
              <a:gd name="connsiteY9" fmla="*/ 2943497 h 4606834"/>
              <a:gd name="connsiteX10" fmla="*/ 2960914 w 5886994"/>
              <a:gd name="connsiteY10" fmla="*/ 3239588 h 4606834"/>
              <a:gd name="connsiteX11" fmla="*/ 3431177 w 5886994"/>
              <a:gd name="connsiteY11" fmla="*/ 4606834 h 4606834"/>
              <a:gd name="connsiteX12" fmla="*/ 4659086 w 5886994"/>
              <a:gd name="connsiteY12" fmla="*/ 4484914 h 4606834"/>
              <a:gd name="connsiteX13" fmla="*/ 5677989 w 5886994"/>
              <a:gd name="connsiteY13" fmla="*/ 4223657 h 4606834"/>
              <a:gd name="connsiteX14" fmla="*/ 5442857 w 5886994"/>
              <a:gd name="connsiteY14" fmla="*/ 2978331 h 4606834"/>
              <a:gd name="connsiteX15" fmla="*/ 5085806 w 5886994"/>
              <a:gd name="connsiteY15" fmla="*/ 2107474 h 4606834"/>
              <a:gd name="connsiteX16" fmla="*/ 5329646 w 5886994"/>
              <a:gd name="connsiteY16" fmla="*/ 1898468 h 4606834"/>
              <a:gd name="connsiteX17" fmla="*/ 5886994 w 5886994"/>
              <a:gd name="connsiteY17" fmla="*/ 1715588 h 4606834"/>
              <a:gd name="connsiteX18" fmla="*/ 5538652 w 5886994"/>
              <a:gd name="connsiteY18" fmla="*/ 200297 h 4606834"/>
              <a:gd name="connsiteX19" fmla="*/ 5242560 w 5886994"/>
              <a:gd name="connsiteY19" fmla="*/ 209005 h 4606834"/>
              <a:gd name="connsiteX20" fmla="*/ 4902926 w 5886994"/>
              <a:gd name="connsiteY20" fmla="*/ 383177 h 4606834"/>
              <a:gd name="connsiteX21" fmla="*/ 4241074 w 5886994"/>
              <a:gd name="connsiteY21" fmla="*/ 1001485 h 4606834"/>
              <a:gd name="connsiteX22" fmla="*/ 4075612 w 5886994"/>
              <a:gd name="connsiteY22" fmla="*/ 1393371 h 4606834"/>
              <a:gd name="connsiteX0" fmla="*/ 4406537 w 5886994"/>
              <a:gd name="connsiteY0" fmla="*/ 1532708 h 4606834"/>
              <a:gd name="connsiteX1" fmla="*/ 461554 w 5886994"/>
              <a:gd name="connsiteY1" fmla="*/ 0 h 4606834"/>
              <a:gd name="connsiteX2" fmla="*/ 400594 w 5886994"/>
              <a:gd name="connsiteY2" fmla="*/ 1436914 h 4606834"/>
              <a:gd name="connsiteX3" fmla="*/ 0 w 5886994"/>
              <a:gd name="connsiteY3" fmla="*/ 2203268 h 4606834"/>
              <a:gd name="connsiteX4" fmla="*/ 330926 w 5886994"/>
              <a:gd name="connsiteY4" fmla="*/ 2934788 h 4606834"/>
              <a:gd name="connsiteX5" fmla="*/ 1454332 w 5886994"/>
              <a:gd name="connsiteY5" fmla="*/ 2307771 h 4606834"/>
              <a:gd name="connsiteX6" fmla="*/ 1959429 w 5886994"/>
              <a:gd name="connsiteY6" fmla="*/ 2055223 h 4606834"/>
              <a:gd name="connsiteX7" fmla="*/ 2690949 w 5886994"/>
              <a:gd name="connsiteY7" fmla="*/ 1950720 h 4606834"/>
              <a:gd name="connsiteX8" fmla="*/ 3187337 w 5886994"/>
              <a:gd name="connsiteY8" fmla="*/ 2603863 h 4606834"/>
              <a:gd name="connsiteX9" fmla="*/ 3344092 w 5886994"/>
              <a:gd name="connsiteY9" fmla="*/ 2943497 h 4606834"/>
              <a:gd name="connsiteX10" fmla="*/ 3648891 w 5886994"/>
              <a:gd name="connsiteY10" fmla="*/ 2969623 h 4606834"/>
              <a:gd name="connsiteX11" fmla="*/ 3431177 w 5886994"/>
              <a:gd name="connsiteY11" fmla="*/ 4606834 h 4606834"/>
              <a:gd name="connsiteX12" fmla="*/ 4659086 w 5886994"/>
              <a:gd name="connsiteY12" fmla="*/ 4484914 h 4606834"/>
              <a:gd name="connsiteX13" fmla="*/ 5677989 w 5886994"/>
              <a:gd name="connsiteY13" fmla="*/ 4223657 h 4606834"/>
              <a:gd name="connsiteX14" fmla="*/ 5442857 w 5886994"/>
              <a:gd name="connsiteY14" fmla="*/ 2978331 h 4606834"/>
              <a:gd name="connsiteX15" fmla="*/ 5085806 w 5886994"/>
              <a:gd name="connsiteY15" fmla="*/ 2107474 h 4606834"/>
              <a:gd name="connsiteX16" fmla="*/ 5329646 w 5886994"/>
              <a:gd name="connsiteY16" fmla="*/ 1898468 h 4606834"/>
              <a:gd name="connsiteX17" fmla="*/ 5886994 w 5886994"/>
              <a:gd name="connsiteY17" fmla="*/ 1715588 h 4606834"/>
              <a:gd name="connsiteX18" fmla="*/ 5538652 w 5886994"/>
              <a:gd name="connsiteY18" fmla="*/ 200297 h 4606834"/>
              <a:gd name="connsiteX19" fmla="*/ 5242560 w 5886994"/>
              <a:gd name="connsiteY19" fmla="*/ 209005 h 4606834"/>
              <a:gd name="connsiteX20" fmla="*/ 4902926 w 5886994"/>
              <a:gd name="connsiteY20" fmla="*/ 383177 h 4606834"/>
              <a:gd name="connsiteX21" fmla="*/ 4241074 w 5886994"/>
              <a:gd name="connsiteY21" fmla="*/ 1001485 h 4606834"/>
              <a:gd name="connsiteX22" fmla="*/ 4075612 w 5886994"/>
              <a:gd name="connsiteY22" fmla="*/ 1393371 h 4606834"/>
              <a:gd name="connsiteX0" fmla="*/ 4406537 w 5886994"/>
              <a:gd name="connsiteY0" fmla="*/ 1532708 h 4606834"/>
              <a:gd name="connsiteX1" fmla="*/ 461554 w 5886994"/>
              <a:gd name="connsiteY1" fmla="*/ 0 h 4606834"/>
              <a:gd name="connsiteX2" fmla="*/ 400594 w 5886994"/>
              <a:gd name="connsiteY2" fmla="*/ 1436914 h 4606834"/>
              <a:gd name="connsiteX3" fmla="*/ 0 w 5886994"/>
              <a:gd name="connsiteY3" fmla="*/ 2203268 h 4606834"/>
              <a:gd name="connsiteX4" fmla="*/ 330926 w 5886994"/>
              <a:gd name="connsiteY4" fmla="*/ 2934788 h 4606834"/>
              <a:gd name="connsiteX5" fmla="*/ 1454332 w 5886994"/>
              <a:gd name="connsiteY5" fmla="*/ 2307771 h 4606834"/>
              <a:gd name="connsiteX6" fmla="*/ 1959429 w 5886994"/>
              <a:gd name="connsiteY6" fmla="*/ 2055223 h 4606834"/>
              <a:gd name="connsiteX7" fmla="*/ 2690949 w 5886994"/>
              <a:gd name="connsiteY7" fmla="*/ 1950720 h 4606834"/>
              <a:gd name="connsiteX8" fmla="*/ 3187337 w 5886994"/>
              <a:gd name="connsiteY8" fmla="*/ 2603863 h 4606834"/>
              <a:gd name="connsiteX9" fmla="*/ 3344092 w 5886994"/>
              <a:gd name="connsiteY9" fmla="*/ 2943497 h 4606834"/>
              <a:gd name="connsiteX10" fmla="*/ 3631474 w 5886994"/>
              <a:gd name="connsiteY10" fmla="*/ 2812869 h 4606834"/>
              <a:gd name="connsiteX11" fmla="*/ 3431177 w 5886994"/>
              <a:gd name="connsiteY11" fmla="*/ 4606834 h 4606834"/>
              <a:gd name="connsiteX12" fmla="*/ 4659086 w 5886994"/>
              <a:gd name="connsiteY12" fmla="*/ 4484914 h 4606834"/>
              <a:gd name="connsiteX13" fmla="*/ 5677989 w 5886994"/>
              <a:gd name="connsiteY13" fmla="*/ 4223657 h 4606834"/>
              <a:gd name="connsiteX14" fmla="*/ 5442857 w 5886994"/>
              <a:gd name="connsiteY14" fmla="*/ 2978331 h 4606834"/>
              <a:gd name="connsiteX15" fmla="*/ 5085806 w 5886994"/>
              <a:gd name="connsiteY15" fmla="*/ 2107474 h 4606834"/>
              <a:gd name="connsiteX16" fmla="*/ 5329646 w 5886994"/>
              <a:gd name="connsiteY16" fmla="*/ 1898468 h 4606834"/>
              <a:gd name="connsiteX17" fmla="*/ 5886994 w 5886994"/>
              <a:gd name="connsiteY17" fmla="*/ 1715588 h 4606834"/>
              <a:gd name="connsiteX18" fmla="*/ 5538652 w 5886994"/>
              <a:gd name="connsiteY18" fmla="*/ 200297 h 4606834"/>
              <a:gd name="connsiteX19" fmla="*/ 5242560 w 5886994"/>
              <a:gd name="connsiteY19" fmla="*/ 209005 h 4606834"/>
              <a:gd name="connsiteX20" fmla="*/ 4902926 w 5886994"/>
              <a:gd name="connsiteY20" fmla="*/ 383177 h 4606834"/>
              <a:gd name="connsiteX21" fmla="*/ 4241074 w 5886994"/>
              <a:gd name="connsiteY21" fmla="*/ 1001485 h 4606834"/>
              <a:gd name="connsiteX22" fmla="*/ 4075612 w 5886994"/>
              <a:gd name="connsiteY22" fmla="*/ 1393371 h 4606834"/>
              <a:gd name="connsiteX0" fmla="*/ 4406537 w 5886994"/>
              <a:gd name="connsiteY0" fmla="*/ 1532708 h 4484914"/>
              <a:gd name="connsiteX1" fmla="*/ 461554 w 5886994"/>
              <a:gd name="connsiteY1" fmla="*/ 0 h 4484914"/>
              <a:gd name="connsiteX2" fmla="*/ 400594 w 5886994"/>
              <a:gd name="connsiteY2" fmla="*/ 1436914 h 4484914"/>
              <a:gd name="connsiteX3" fmla="*/ 0 w 5886994"/>
              <a:gd name="connsiteY3" fmla="*/ 2203268 h 4484914"/>
              <a:gd name="connsiteX4" fmla="*/ 330926 w 5886994"/>
              <a:gd name="connsiteY4" fmla="*/ 2934788 h 4484914"/>
              <a:gd name="connsiteX5" fmla="*/ 1454332 w 5886994"/>
              <a:gd name="connsiteY5" fmla="*/ 2307771 h 4484914"/>
              <a:gd name="connsiteX6" fmla="*/ 1959429 w 5886994"/>
              <a:gd name="connsiteY6" fmla="*/ 2055223 h 4484914"/>
              <a:gd name="connsiteX7" fmla="*/ 2690949 w 5886994"/>
              <a:gd name="connsiteY7" fmla="*/ 1950720 h 4484914"/>
              <a:gd name="connsiteX8" fmla="*/ 3187337 w 5886994"/>
              <a:gd name="connsiteY8" fmla="*/ 2603863 h 4484914"/>
              <a:gd name="connsiteX9" fmla="*/ 3344092 w 5886994"/>
              <a:gd name="connsiteY9" fmla="*/ 2943497 h 4484914"/>
              <a:gd name="connsiteX10" fmla="*/ 3631474 w 5886994"/>
              <a:gd name="connsiteY10" fmla="*/ 2812869 h 4484914"/>
              <a:gd name="connsiteX11" fmla="*/ 4963885 w 5886994"/>
              <a:gd name="connsiteY11" fmla="*/ 3631474 h 4484914"/>
              <a:gd name="connsiteX12" fmla="*/ 4659086 w 5886994"/>
              <a:gd name="connsiteY12" fmla="*/ 4484914 h 4484914"/>
              <a:gd name="connsiteX13" fmla="*/ 5677989 w 5886994"/>
              <a:gd name="connsiteY13" fmla="*/ 4223657 h 4484914"/>
              <a:gd name="connsiteX14" fmla="*/ 5442857 w 5886994"/>
              <a:gd name="connsiteY14" fmla="*/ 2978331 h 4484914"/>
              <a:gd name="connsiteX15" fmla="*/ 5085806 w 5886994"/>
              <a:gd name="connsiteY15" fmla="*/ 2107474 h 4484914"/>
              <a:gd name="connsiteX16" fmla="*/ 5329646 w 5886994"/>
              <a:gd name="connsiteY16" fmla="*/ 1898468 h 4484914"/>
              <a:gd name="connsiteX17" fmla="*/ 5886994 w 5886994"/>
              <a:gd name="connsiteY17" fmla="*/ 1715588 h 4484914"/>
              <a:gd name="connsiteX18" fmla="*/ 5538652 w 5886994"/>
              <a:gd name="connsiteY18" fmla="*/ 200297 h 4484914"/>
              <a:gd name="connsiteX19" fmla="*/ 5242560 w 5886994"/>
              <a:gd name="connsiteY19" fmla="*/ 209005 h 4484914"/>
              <a:gd name="connsiteX20" fmla="*/ 4902926 w 5886994"/>
              <a:gd name="connsiteY20" fmla="*/ 383177 h 4484914"/>
              <a:gd name="connsiteX21" fmla="*/ 4241074 w 5886994"/>
              <a:gd name="connsiteY21" fmla="*/ 1001485 h 4484914"/>
              <a:gd name="connsiteX22" fmla="*/ 4075612 w 5886994"/>
              <a:gd name="connsiteY22" fmla="*/ 1393371 h 4484914"/>
              <a:gd name="connsiteX0" fmla="*/ 4406537 w 5886994"/>
              <a:gd name="connsiteY0" fmla="*/ 1532708 h 4223657"/>
              <a:gd name="connsiteX1" fmla="*/ 461554 w 5886994"/>
              <a:gd name="connsiteY1" fmla="*/ 0 h 4223657"/>
              <a:gd name="connsiteX2" fmla="*/ 400594 w 5886994"/>
              <a:gd name="connsiteY2" fmla="*/ 1436914 h 4223657"/>
              <a:gd name="connsiteX3" fmla="*/ 0 w 5886994"/>
              <a:gd name="connsiteY3" fmla="*/ 2203268 h 4223657"/>
              <a:gd name="connsiteX4" fmla="*/ 330926 w 5886994"/>
              <a:gd name="connsiteY4" fmla="*/ 2934788 h 4223657"/>
              <a:gd name="connsiteX5" fmla="*/ 1454332 w 5886994"/>
              <a:gd name="connsiteY5" fmla="*/ 2307771 h 4223657"/>
              <a:gd name="connsiteX6" fmla="*/ 1959429 w 5886994"/>
              <a:gd name="connsiteY6" fmla="*/ 2055223 h 4223657"/>
              <a:gd name="connsiteX7" fmla="*/ 2690949 w 5886994"/>
              <a:gd name="connsiteY7" fmla="*/ 1950720 h 4223657"/>
              <a:gd name="connsiteX8" fmla="*/ 3187337 w 5886994"/>
              <a:gd name="connsiteY8" fmla="*/ 2603863 h 4223657"/>
              <a:gd name="connsiteX9" fmla="*/ 3344092 w 5886994"/>
              <a:gd name="connsiteY9" fmla="*/ 2943497 h 4223657"/>
              <a:gd name="connsiteX10" fmla="*/ 3631474 w 5886994"/>
              <a:gd name="connsiteY10" fmla="*/ 2812869 h 4223657"/>
              <a:gd name="connsiteX11" fmla="*/ 4963885 w 5886994"/>
              <a:gd name="connsiteY11" fmla="*/ 3631474 h 4223657"/>
              <a:gd name="connsiteX12" fmla="*/ 5294812 w 5886994"/>
              <a:gd name="connsiteY12" fmla="*/ 2908663 h 4223657"/>
              <a:gd name="connsiteX13" fmla="*/ 5677989 w 5886994"/>
              <a:gd name="connsiteY13" fmla="*/ 4223657 h 4223657"/>
              <a:gd name="connsiteX14" fmla="*/ 5442857 w 5886994"/>
              <a:gd name="connsiteY14" fmla="*/ 2978331 h 4223657"/>
              <a:gd name="connsiteX15" fmla="*/ 5085806 w 5886994"/>
              <a:gd name="connsiteY15" fmla="*/ 2107474 h 4223657"/>
              <a:gd name="connsiteX16" fmla="*/ 5329646 w 5886994"/>
              <a:gd name="connsiteY16" fmla="*/ 1898468 h 4223657"/>
              <a:gd name="connsiteX17" fmla="*/ 5886994 w 5886994"/>
              <a:gd name="connsiteY17" fmla="*/ 1715588 h 4223657"/>
              <a:gd name="connsiteX18" fmla="*/ 5538652 w 5886994"/>
              <a:gd name="connsiteY18" fmla="*/ 200297 h 4223657"/>
              <a:gd name="connsiteX19" fmla="*/ 5242560 w 5886994"/>
              <a:gd name="connsiteY19" fmla="*/ 209005 h 4223657"/>
              <a:gd name="connsiteX20" fmla="*/ 4902926 w 5886994"/>
              <a:gd name="connsiteY20" fmla="*/ 383177 h 4223657"/>
              <a:gd name="connsiteX21" fmla="*/ 4241074 w 5886994"/>
              <a:gd name="connsiteY21" fmla="*/ 1001485 h 4223657"/>
              <a:gd name="connsiteX22" fmla="*/ 4075612 w 5886994"/>
              <a:gd name="connsiteY22" fmla="*/ 1393371 h 4223657"/>
              <a:gd name="connsiteX0" fmla="*/ 4406537 w 5886994"/>
              <a:gd name="connsiteY0" fmla="*/ 1532708 h 3631474"/>
              <a:gd name="connsiteX1" fmla="*/ 461554 w 5886994"/>
              <a:gd name="connsiteY1" fmla="*/ 0 h 3631474"/>
              <a:gd name="connsiteX2" fmla="*/ 400594 w 5886994"/>
              <a:gd name="connsiteY2" fmla="*/ 1436914 h 3631474"/>
              <a:gd name="connsiteX3" fmla="*/ 0 w 5886994"/>
              <a:gd name="connsiteY3" fmla="*/ 2203268 h 3631474"/>
              <a:gd name="connsiteX4" fmla="*/ 330926 w 5886994"/>
              <a:gd name="connsiteY4" fmla="*/ 2934788 h 3631474"/>
              <a:gd name="connsiteX5" fmla="*/ 1454332 w 5886994"/>
              <a:gd name="connsiteY5" fmla="*/ 2307771 h 3631474"/>
              <a:gd name="connsiteX6" fmla="*/ 1959429 w 5886994"/>
              <a:gd name="connsiteY6" fmla="*/ 2055223 h 3631474"/>
              <a:gd name="connsiteX7" fmla="*/ 2690949 w 5886994"/>
              <a:gd name="connsiteY7" fmla="*/ 1950720 h 3631474"/>
              <a:gd name="connsiteX8" fmla="*/ 3187337 w 5886994"/>
              <a:gd name="connsiteY8" fmla="*/ 2603863 h 3631474"/>
              <a:gd name="connsiteX9" fmla="*/ 3344092 w 5886994"/>
              <a:gd name="connsiteY9" fmla="*/ 2943497 h 3631474"/>
              <a:gd name="connsiteX10" fmla="*/ 3631474 w 5886994"/>
              <a:gd name="connsiteY10" fmla="*/ 2812869 h 3631474"/>
              <a:gd name="connsiteX11" fmla="*/ 4963885 w 5886994"/>
              <a:gd name="connsiteY11" fmla="*/ 3631474 h 3631474"/>
              <a:gd name="connsiteX12" fmla="*/ 5294812 w 5886994"/>
              <a:gd name="connsiteY12" fmla="*/ 2908663 h 3631474"/>
              <a:gd name="connsiteX13" fmla="*/ 5573486 w 5886994"/>
              <a:gd name="connsiteY13" fmla="*/ 3631474 h 3631474"/>
              <a:gd name="connsiteX14" fmla="*/ 5442857 w 5886994"/>
              <a:gd name="connsiteY14" fmla="*/ 2978331 h 3631474"/>
              <a:gd name="connsiteX15" fmla="*/ 5085806 w 5886994"/>
              <a:gd name="connsiteY15" fmla="*/ 2107474 h 3631474"/>
              <a:gd name="connsiteX16" fmla="*/ 5329646 w 5886994"/>
              <a:gd name="connsiteY16" fmla="*/ 1898468 h 3631474"/>
              <a:gd name="connsiteX17" fmla="*/ 5886994 w 5886994"/>
              <a:gd name="connsiteY17" fmla="*/ 1715588 h 3631474"/>
              <a:gd name="connsiteX18" fmla="*/ 5538652 w 5886994"/>
              <a:gd name="connsiteY18" fmla="*/ 200297 h 3631474"/>
              <a:gd name="connsiteX19" fmla="*/ 5242560 w 5886994"/>
              <a:gd name="connsiteY19" fmla="*/ 209005 h 3631474"/>
              <a:gd name="connsiteX20" fmla="*/ 4902926 w 5886994"/>
              <a:gd name="connsiteY20" fmla="*/ 383177 h 3631474"/>
              <a:gd name="connsiteX21" fmla="*/ 4241074 w 5886994"/>
              <a:gd name="connsiteY21" fmla="*/ 1001485 h 3631474"/>
              <a:gd name="connsiteX22" fmla="*/ 4075612 w 5886994"/>
              <a:gd name="connsiteY22" fmla="*/ 1393371 h 3631474"/>
              <a:gd name="connsiteX0" fmla="*/ 4406537 w 5886994"/>
              <a:gd name="connsiteY0" fmla="*/ 1532708 h 3631474"/>
              <a:gd name="connsiteX1" fmla="*/ 461554 w 5886994"/>
              <a:gd name="connsiteY1" fmla="*/ 0 h 3631474"/>
              <a:gd name="connsiteX2" fmla="*/ 400594 w 5886994"/>
              <a:gd name="connsiteY2" fmla="*/ 1436914 h 3631474"/>
              <a:gd name="connsiteX3" fmla="*/ 0 w 5886994"/>
              <a:gd name="connsiteY3" fmla="*/ 2203268 h 3631474"/>
              <a:gd name="connsiteX4" fmla="*/ 330926 w 5886994"/>
              <a:gd name="connsiteY4" fmla="*/ 2934788 h 3631474"/>
              <a:gd name="connsiteX5" fmla="*/ 1454332 w 5886994"/>
              <a:gd name="connsiteY5" fmla="*/ 2307771 h 3631474"/>
              <a:gd name="connsiteX6" fmla="*/ 2351315 w 5886994"/>
              <a:gd name="connsiteY6" fmla="*/ 2612571 h 3631474"/>
              <a:gd name="connsiteX7" fmla="*/ 2690949 w 5886994"/>
              <a:gd name="connsiteY7" fmla="*/ 1950720 h 3631474"/>
              <a:gd name="connsiteX8" fmla="*/ 3187337 w 5886994"/>
              <a:gd name="connsiteY8" fmla="*/ 2603863 h 3631474"/>
              <a:gd name="connsiteX9" fmla="*/ 3344092 w 5886994"/>
              <a:gd name="connsiteY9" fmla="*/ 2943497 h 3631474"/>
              <a:gd name="connsiteX10" fmla="*/ 3631474 w 5886994"/>
              <a:gd name="connsiteY10" fmla="*/ 2812869 h 3631474"/>
              <a:gd name="connsiteX11" fmla="*/ 4963885 w 5886994"/>
              <a:gd name="connsiteY11" fmla="*/ 3631474 h 3631474"/>
              <a:gd name="connsiteX12" fmla="*/ 5294812 w 5886994"/>
              <a:gd name="connsiteY12" fmla="*/ 2908663 h 3631474"/>
              <a:gd name="connsiteX13" fmla="*/ 5573486 w 5886994"/>
              <a:gd name="connsiteY13" fmla="*/ 3631474 h 3631474"/>
              <a:gd name="connsiteX14" fmla="*/ 5442857 w 5886994"/>
              <a:gd name="connsiteY14" fmla="*/ 2978331 h 3631474"/>
              <a:gd name="connsiteX15" fmla="*/ 5085806 w 5886994"/>
              <a:gd name="connsiteY15" fmla="*/ 2107474 h 3631474"/>
              <a:gd name="connsiteX16" fmla="*/ 5329646 w 5886994"/>
              <a:gd name="connsiteY16" fmla="*/ 1898468 h 3631474"/>
              <a:gd name="connsiteX17" fmla="*/ 5886994 w 5886994"/>
              <a:gd name="connsiteY17" fmla="*/ 1715588 h 3631474"/>
              <a:gd name="connsiteX18" fmla="*/ 5538652 w 5886994"/>
              <a:gd name="connsiteY18" fmla="*/ 200297 h 3631474"/>
              <a:gd name="connsiteX19" fmla="*/ 5242560 w 5886994"/>
              <a:gd name="connsiteY19" fmla="*/ 209005 h 3631474"/>
              <a:gd name="connsiteX20" fmla="*/ 4902926 w 5886994"/>
              <a:gd name="connsiteY20" fmla="*/ 383177 h 3631474"/>
              <a:gd name="connsiteX21" fmla="*/ 4241074 w 5886994"/>
              <a:gd name="connsiteY21" fmla="*/ 1001485 h 3631474"/>
              <a:gd name="connsiteX22" fmla="*/ 4075612 w 5886994"/>
              <a:gd name="connsiteY22" fmla="*/ 1393371 h 3631474"/>
              <a:gd name="connsiteX0" fmla="*/ 4406537 w 5886994"/>
              <a:gd name="connsiteY0" fmla="*/ 1532708 h 3631474"/>
              <a:gd name="connsiteX1" fmla="*/ 461554 w 5886994"/>
              <a:gd name="connsiteY1" fmla="*/ 0 h 3631474"/>
              <a:gd name="connsiteX2" fmla="*/ 400594 w 5886994"/>
              <a:gd name="connsiteY2" fmla="*/ 1436914 h 3631474"/>
              <a:gd name="connsiteX3" fmla="*/ 0 w 5886994"/>
              <a:gd name="connsiteY3" fmla="*/ 2203268 h 3631474"/>
              <a:gd name="connsiteX4" fmla="*/ 330926 w 5886994"/>
              <a:gd name="connsiteY4" fmla="*/ 2934788 h 3631474"/>
              <a:gd name="connsiteX5" fmla="*/ 1175658 w 5886994"/>
              <a:gd name="connsiteY5" fmla="*/ 3230880 h 3631474"/>
              <a:gd name="connsiteX6" fmla="*/ 2351315 w 5886994"/>
              <a:gd name="connsiteY6" fmla="*/ 2612571 h 3631474"/>
              <a:gd name="connsiteX7" fmla="*/ 2690949 w 5886994"/>
              <a:gd name="connsiteY7" fmla="*/ 1950720 h 3631474"/>
              <a:gd name="connsiteX8" fmla="*/ 3187337 w 5886994"/>
              <a:gd name="connsiteY8" fmla="*/ 2603863 h 3631474"/>
              <a:gd name="connsiteX9" fmla="*/ 3344092 w 5886994"/>
              <a:gd name="connsiteY9" fmla="*/ 2943497 h 3631474"/>
              <a:gd name="connsiteX10" fmla="*/ 3631474 w 5886994"/>
              <a:gd name="connsiteY10" fmla="*/ 2812869 h 3631474"/>
              <a:gd name="connsiteX11" fmla="*/ 4963885 w 5886994"/>
              <a:gd name="connsiteY11" fmla="*/ 3631474 h 3631474"/>
              <a:gd name="connsiteX12" fmla="*/ 5294812 w 5886994"/>
              <a:gd name="connsiteY12" fmla="*/ 2908663 h 3631474"/>
              <a:gd name="connsiteX13" fmla="*/ 5573486 w 5886994"/>
              <a:gd name="connsiteY13" fmla="*/ 3631474 h 3631474"/>
              <a:gd name="connsiteX14" fmla="*/ 5442857 w 5886994"/>
              <a:gd name="connsiteY14" fmla="*/ 2978331 h 3631474"/>
              <a:gd name="connsiteX15" fmla="*/ 5085806 w 5886994"/>
              <a:gd name="connsiteY15" fmla="*/ 2107474 h 3631474"/>
              <a:gd name="connsiteX16" fmla="*/ 5329646 w 5886994"/>
              <a:gd name="connsiteY16" fmla="*/ 1898468 h 3631474"/>
              <a:gd name="connsiteX17" fmla="*/ 5886994 w 5886994"/>
              <a:gd name="connsiteY17" fmla="*/ 1715588 h 3631474"/>
              <a:gd name="connsiteX18" fmla="*/ 5538652 w 5886994"/>
              <a:gd name="connsiteY18" fmla="*/ 200297 h 3631474"/>
              <a:gd name="connsiteX19" fmla="*/ 5242560 w 5886994"/>
              <a:gd name="connsiteY19" fmla="*/ 209005 h 3631474"/>
              <a:gd name="connsiteX20" fmla="*/ 4902926 w 5886994"/>
              <a:gd name="connsiteY20" fmla="*/ 383177 h 3631474"/>
              <a:gd name="connsiteX21" fmla="*/ 4241074 w 5886994"/>
              <a:gd name="connsiteY21" fmla="*/ 1001485 h 3631474"/>
              <a:gd name="connsiteX22" fmla="*/ 4075612 w 5886994"/>
              <a:gd name="connsiteY22" fmla="*/ 1393371 h 3631474"/>
              <a:gd name="connsiteX0" fmla="*/ 4406537 w 5886994"/>
              <a:gd name="connsiteY0" fmla="*/ 1332411 h 3431177"/>
              <a:gd name="connsiteX1" fmla="*/ 3169920 w 5886994"/>
              <a:gd name="connsiteY1" fmla="*/ 888274 h 3431177"/>
              <a:gd name="connsiteX2" fmla="*/ 400594 w 5886994"/>
              <a:gd name="connsiteY2" fmla="*/ 1236617 h 3431177"/>
              <a:gd name="connsiteX3" fmla="*/ 0 w 5886994"/>
              <a:gd name="connsiteY3" fmla="*/ 2002971 h 3431177"/>
              <a:gd name="connsiteX4" fmla="*/ 330926 w 5886994"/>
              <a:gd name="connsiteY4" fmla="*/ 2734491 h 3431177"/>
              <a:gd name="connsiteX5" fmla="*/ 1175658 w 5886994"/>
              <a:gd name="connsiteY5" fmla="*/ 3030583 h 3431177"/>
              <a:gd name="connsiteX6" fmla="*/ 2351315 w 5886994"/>
              <a:gd name="connsiteY6" fmla="*/ 2412274 h 3431177"/>
              <a:gd name="connsiteX7" fmla="*/ 2690949 w 5886994"/>
              <a:gd name="connsiteY7" fmla="*/ 1750423 h 3431177"/>
              <a:gd name="connsiteX8" fmla="*/ 3187337 w 5886994"/>
              <a:gd name="connsiteY8" fmla="*/ 2403566 h 3431177"/>
              <a:gd name="connsiteX9" fmla="*/ 3344092 w 5886994"/>
              <a:gd name="connsiteY9" fmla="*/ 2743200 h 3431177"/>
              <a:gd name="connsiteX10" fmla="*/ 3631474 w 5886994"/>
              <a:gd name="connsiteY10" fmla="*/ 2612572 h 3431177"/>
              <a:gd name="connsiteX11" fmla="*/ 4963885 w 5886994"/>
              <a:gd name="connsiteY11" fmla="*/ 3431177 h 3431177"/>
              <a:gd name="connsiteX12" fmla="*/ 5294812 w 5886994"/>
              <a:gd name="connsiteY12" fmla="*/ 2708366 h 3431177"/>
              <a:gd name="connsiteX13" fmla="*/ 5573486 w 5886994"/>
              <a:gd name="connsiteY13" fmla="*/ 3431177 h 3431177"/>
              <a:gd name="connsiteX14" fmla="*/ 5442857 w 5886994"/>
              <a:gd name="connsiteY14" fmla="*/ 2778034 h 3431177"/>
              <a:gd name="connsiteX15" fmla="*/ 5085806 w 5886994"/>
              <a:gd name="connsiteY15" fmla="*/ 1907177 h 3431177"/>
              <a:gd name="connsiteX16" fmla="*/ 5329646 w 5886994"/>
              <a:gd name="connsiteY16" fmla="*/ 1698171 h 3431177"/>
              <a:gd name="connsiteX17" fmla="*/ 5886994 w 5886994"/>
              <a:gd name="connsiteY17" fmla="*/ 1515291 h 3431177"/>
              <a:gd name="connsiteX18" fmla="*/ 5538652 w 5886994"/>
              <a:gd name="connsiteY18" fmla="*/ 0 h 3431177"/>
              <a:gd name="connsiteX19" fmla="*/ 5242560 w 5886994"/>
              <a:gd name="connsiteY19" fmla="*/ 8708 h 3431177"/>
              <a:gd name="connsiteX20" fmla="*/ 4902926 w 5886994"/>
              <a:gd name="connsiteY20" fmla="*/ 182880 h 3431177"/>
              <a:gd name="connsiteX21" fmla="*/ 4241074 w 5886994"/>
              <a:gd name="connsiteY21" fmla="*/ 801188 h 3431177"/>
              <a:gd name="connsiteX22" fmla="*/ 4075612 w 5886994"/>
              <a:gd name="connsiteY22" fmla="*/ 1193074 h 3431177"/>
              <a:gd name="connsiteX0" fmla="*/ 4406537 w 5886994"/>
              <a:gd name="connsiteY0" fmla="*/ 1332411 h 3431177"/>
              <a:gd name="connsiteX1" fmla="*/ 3169920 w 5886994"/>
              <a:gd name="connsiteY1" fmla="*/ 888274 h 3431177"/>
              <a:gd name="connsiteX2" fmla="*/ 400594 w 5886994"/>
              <a:gd name="connsiteY2" fmla="*/ 1236617 h 3431177"/>
              <a:gd name="connsiteX3" fmla="*/ 0 w 5886994"/>
              <a:gd name="connsiteY3" fmla="*/ 2002971 h 3431177"/>
              <a:gd name="connsiteX4" fmla="*/ 330926 w 5886994"/>
              <a:gd name="connsiteY4" fmla="*/ 2734491 h 3431177"/>
              <a:gd name="connsiteX5" fmla="*/ 1175658 w 5886994"/>
              <a:gd name="connsiteY5" fmla="*/ 3030583 h 3431177"/>
              <a:gd name="connsiteX6" fmla="*/ 2351315 w 5886994"/>
              <a:gd name="connsiteY6" fmla="*/ 2412274 h 3431177"/>
              <a:gd name="connsiteX7" fmla="*/ 2769326 w 5886994"/>
              <a:gd name="connsiteY7" fmla="*/ 2447108 h 3431177"/>
              <a:gd name="connsiteX8" fmla="*/ 3187337 w 5886994"/>
              <a:gd name="connsiteY8" fmla="*/ 2403566 h 3431177"/>
              <a:gd name="connsiteX9" fmla="*/ 3344092 w 5886994"/>
              <a:gd name="connsiteY9" fmla="*/ 2743200 h 3431177"/>
              <a:gd name="connsiteX10" fmla="*/ 3631474 w 5886994"/>
              <a:gd name="connsiteY10" fmla="*/ 2612572 h 3431177"/>
              <a:gd name="connsiteX11" fmla="*/ 4963885 w 5886994"/>
              <a:gd name="connsiteY11" fmla="*/ 3431177 h 3431177"/>
              <a:gd name="connsiteX12" fmla="*/ 5294812 w 5886994"/>
              <a:gd name="connsiteY12" fmla="*/ 2708366 h 3431177"/>
              <a:gd name="connsiteX13" fmla="*/ 5573486 w 5886994"/>
              <a:gd name="connsiteY13" fmla="*/ 3431177 h 3431177"/>
              <a:gd name="connsiteX14" fmla="*/ 5442857 w 5886994"/>
              <a:gd name="connsiteY14" fmla="*/ 2778034 h 3431177"/>
              <a:gd name="connsiteX15" fmla="*/ 5085806 w 5886994"/>
              <a:gd name="connsiteY15" fmla="*/ 1907177 h 3431177"/>
              <a:gd name="connsiteX16" fmla="*/ 5329646 w 5886994"/>
              <a:gd name="connsiteY16" fmla="*/ 1698171 h 3431177"/>
              <a:gd name="connsiteX17" fmla="*/ 5886994 w 5886994"/>
              <a:gd name="connsiteY17" fmla="*/ 1515291 h 3431177"/>
              <a:gd name="connsiteX18" fmla="*/ 5538652 w 5886994"/>
              <a:gd name="connsiteY18" fmla="*/ 0 h 3431177"/>
              <a:gd name="connsiteX19" fmla="*/ 5242560 w 5886994"/>
              <a:gd name="connsiteY19" fmla="*/ 8708 h 3431177"/>
              <a:gd name="connsiteX20" fmla="*/ 4902926 w 5886994"/>
              <a:gd name="connsiteY20" fmla="*/ 182880 h 3431177"/>
              <a:gd name="connsiteX21" fmla="*/ 4241074 w 5886994"/>
              <a:gd name="connsiteY21" fmla="*/ 801188 h 3431177"/>
              <a:gd name="connsiteX22" fmla="*/ 4075612 w 5886994"/>
              <a:gd name="connsiteY22" fmla="*/ 1193074 h 3431177"/>
              <a:gd name="connsiteX0" fmla="*/ 4406537 w 5886994"/>
              <a:gd name="connsiteY0" fmla="*/ 1332411 h 3431177"/>
              <a:gd name="connsiteX1" fmla="*/ 3169920 w 5886994"/>
              <a:gd name="connsiteY1" fmla="*/ 888274 h 3431177"/>
              <a:gd name="connsiteX2" fmla="*/ 400594 w 5886994"/>
              <a:gd name="connsiteY2" fmla="*/ 1236617 h 3431177"/>
              <a:gd name="connsiteX3" fmla="*/ 0 w 5886994"/>
              <a:gd name="connsiteY3" fmla="*/ 2002971 h 3431177"/>
              <a:gd name="connsiteX4" fmla="*/ 330926 w 5886994"/>
              <a:gd name="connsiteY4" fmla="*/ 2734491 h 3431177"/>
              <a:gd name="connsiteX5" fmla="*/ 1175658 w 5886994"/>
              <a:gd name="connsiteY5" fmla="*/ 3030583 h 3431177"/>
              <a:gd name="connsiteX6" fmla="*/ 2351315 w 5886994"/>
              <a:gd name="connsiteY6" fmla="*/ 2412274 h 3431177"/>
              <a:gd name="connsiteX7" fmla="*/ 2769326 w 5886994"/>
              <a:gd name="connsiteY7" fmla="*/ 2447108 h 3431177"/>
              <a:gd name="connsiteX8" fmla="*/ 3021874 w 5886994"/>
              <a:gd name="connsiteY8" fmla="*/ 2394858 h 3431177"/>
              <a:gd name="connsiteX9" fmla="*/ 3187337 w 5886994"/>
              <a:gd name="connsiteY9" fmla="*/ 2403566 h 3431177"/>
              <a:gd name="connsiteX10" fmla="*/ 3344092 w 5886994"/>
              <a:gd name="connsiteY10" fmla="*/ 2743200 h 3431177"/>
              <a:gd name="connsiteX11" fmla="*/ 3631474 w 5886994"/>
              <a:gd name="connsiteY11" fmla="*/ 2612572 h 3431177"/>
              <a:gd name="connsiteX12" fmla="*/ 4963885 w 5886994"/>
              <a:gd name="connsiteY12" fmla="*/ 3431177 h 3431177"/>
              <a:gd name="connsiteX13" fmla="*/ 5294812 w 5886994"/>
              <a:gd name="connsiteY13" fmla="*/ 2708366 h 3431177"/>
              <a:gd name="connsiteX14" fmla="*/ 5573486 w 5886994"/>
              <a:gd name="connsiteY14" fmla="*/ 3431177 h 3431177"/>
              <a:gd name="connsiteX15" fmla="*/ 5442857 w 5886994"/>
              <a:gd name="connsiteY15" fmla="*/ 2778034 h 3431177"/>
              <a:gd name="connsiteX16" fmla="*/ 5085806 w 5886994"/>
              <a:gd name="connsiteY16" fmla="*/ 1907177 h 3431177"/>
              <a:gd name="connsiteX17" fmla="*/ 5329646 w 5886994"/>
              <a:gd name="connsiteY17" fmla="*/ 1698171 h 3431177"/>
              <a:gd name="connsiteX18" fmla="*/ 5886994 w 5886994"/>
              <a:gd name="connsiteY18" fmla="*/ 1515291 h 3431177"/>
              <a:gd name="connsiteX19" fmla="*/ 5538652 w 5886994"/>
              <a:gd name="connsiteY19" fmla="*/ 0 h 3431177"/>
              <a:gd name="connsiteX20" fmla="*/ 5242560 w 5886994"/>
              <a:gd name="connsiteY20" fmla="*/ 8708 h 3431177"/>
              <a:gd name="connsiteX21" fmla="*/ 4902926 w 5886994"/>
              <a:gd name="connsiteY21" fmla="*/ 182880 h 3431177"/>
              <a:gd name="connsiteX22" fmla="*/ 4241074 w 5886994"/>
              <a:gd name="connsiteY22" fmla="*/ 801188 h 3431177"/>
              <a:gd name="connsiteX23" fmla="*/ 4075612 w 5886994"/>
              <a:gd name="connsiteY23" fmla="*/ 1193074 h 3431177"/>
              <a:gd name="connsiteX0" fmla="*/ 4406537 w 5886994"/>
              <a:gd name="connsiteY0" fmla="*/ 1332411 h 3431177"/>
              <a:gd name="connsiteX1" fmla="*/ 3169920 w 5886994"/>
              <a:gd name="connsiteY1" fmla="*/ 888274 h 3431177"/>
              <a:gd name="connsiteX2" fmla="*/ 400594 w 5886994"/>
              <a:gd name="connsiteY2" fmla="*/ 1236617 h 3431177"/>
              <a:gd name="connsiteX3" fmla="*/ 0 w 5886994"/>
              <a:gd name="connsiteY3" fmla="*/ 2002971 h 3431177"/>
              <a:gd name="connsiteX4" fmla="*/ 330926 w 5886994"/>
              <a:gd name="connsiteY4" fmla="*/ 2734491 h 3431177"/>
              <a:gd name="connsiteX5" fmla="*/ 1175658 w 5886994"/>
              <a:gd name="connsiteY5" fmla="*/ 3030583 h 3431177"/>
              <a:gd name="connsiteX6" fmla="*/ 2351315 w 5886994"/>
              <a:gd name="connsiteY6" fmla="*/ 2412274 h 3431177"/>
              <a:gd name="connsiteX7" fmla="*/ 2769326 w 5886994"/>
              <a:gd name="connsiteY7" fmla="*/ 2447108 h 3431177"/>
              <a:gd name="connsiteX8" fmla="*/ 3074125 w 5886994"/>
              <a:gd name="connsiteY8" fmla="*/ 2299064 h 3431177"/>
              <a:gd name="connsiteX9" fmla="*/ 3187337 w 5886994"/>
              <a:gd name="connsiteY9" fmla="*/ 2403566 h 3431177"/>
              <a:gd name="connsiteX10" fmla="*/ 3344092 w 5886994"/>
              <a:gd name="connsiteY10" fmla="*/ 2743200 h 3431177"/>
              <a:gd name="connsiteX11" fmla="*/ 3631474 w 5886994"/>
              <a:gd name="connsiteY11" fmla="*/ 2612572 h 3431177"/>
              <a:gd name="connsiteX12" fmla="*/ 4963885 w 5886994"/>
              <a:gd name="connsiteY12" fmla="*/ 3431177 h 3431177"/>
              <a:gd name="connsiteX13" fmla="*/ 5294812 w 5886994"/>
              <a:gd name="connsiteY13" fmla="*/ 2708366 h 3431177"/>
              <a:gd name="connsiteX14" fmla="*/ 5573486 w 5886994"/>
              <a:gd name="connsiteY14" fmla="*/ 3431177 h 3431177"/>
              <a:gd name="connsiteX15" fmla="*/ 5442857 w 5886994"/>
              <a:gd name="connsiteY15" fmla="*/ 2778034 h 3431177"/>
              <a:gd name="connsiteX16" fmla="*/ 5085806 w 5886994"/>
              <a:gd name="connsiteY16" fmla="*/ 1907177 h 3431177"/>
              <a:gd name="connsiteX17" fmla="*/ 5329646 w 5886994"/>
              <a:gd name="connsiteY17" fmla="*/ 1698171 h 3431177"/>
              <a:gd name="connsiteX18" fmla="*/ 5886994 w 5886994"/>
              <a:gd name="connsiteY18" fmla="*/ 1515291 h 3431177"/>
              <a:gd name="connsiteX19" fmla="*/ 5538652 w 5886994"/>
              <a:gd name="connsiteY19" fmla="*/ 0 h 3431177"/>
              <a:gd name="connsiteX20" fmla="*/ 5242560 w 5886994"/>
              <a:gd name="connsiteY20" fmla="*/ 8708 h 3431177"/>
              <a:gd name="connsiteX21" fmla="*/ 4902926 w 5886994"/>
              <a:gd name="connsiteY21" fmla="*/ 182880 h 3431177"/>
              <a:gd name="connsiteX22" fmla="*/ 4241074 w 5886994"/>
              <a:gd name="connsiteY22" fmla="*/ 801188 h 3431177"/>
              <a:gd name="connsiteX23" fmla="*/ 4075612 w 5886994"/>
              <a:gd name="connsiteY23" fmla="*/ 1193074 h 3431177"/>
              <a:gd name="connsiteX0" fmla="*/ 4406537 w 5886994"/>
              <a:gd name="connsiteY0" fmla="*/ 1332411 h 3431177"/>
              <a:gd name="connsiteX1" fmla="*/ 3169920 w 5886994"/>
              <a:gd name="connsiteY1" fmla="*/ 888274 h 3431177"/>
              <a:gd name="connsiteX2" fmla="*/ 2708365 w 5886994"/>
              <a:gd name="connsiteY2" fmla="*/ 1741714 h 3431177"/>
              <a:gd name="connsiteX3" fmla="*/ 0 w 5886994"/>
              <a:gd name="connsiteY3" fmla="*/ 2002971 h 3431177"/>
              <a:gd name="connsiteX4" fmla="*/ 330926 w 5886994"/>
              <a:gd name="connsiteY4" fmla="*/ 2734491 h 3431177"/>
              <a:gd name="connsiteX5" fmla="*/ 1175658 w 5886994"/>
              <a:gd name="connsiteY5" fmla="*/ 3030583 h 3431177"/>
              <a:gd name="connsiteX6" fmla="*/ 2351315 w 5886994"/>
              <a:gd name="connsiteY6" fmla="*/ 2412274 h 3431177"/>
              <a:gd name="connsiteX7" fmla="*/ 2769326 w 5886994"/>
              <a:gd name="connsiteY7" fmla="*/ 2447108 h 3431177"/>
              <a:gd name="connsiteX8" fmla="*/ 3074125 w 5886994"/>
              <a:gd name="connsiteY8" fmla="*/ 2299064 h 3431177"/>
              <a:gd name="connsiteX9" fmla="*/ 3187337 w 5886994"/>
              <a:gd name="connsiteY9" fmla="*/ 2403566 h 3431177"/>
              <a:gd name="connsiteX10" fmla="*/ 3344092 w 5886994"/>
              <a:gd name="connsiteY10" fmla="*/ 2743200 h 3431177"/>
              <a:gd name="connsiteX11" fmla="*/ 3631474 w 5886994"/>
              <a:gd name="connsiteY11" fmla="*/ 2612572 h 3431177"/>
              <a:gd name="connsiteX12" fmla="*/ 4963885 w 5886994"/>
              <a:gd name="connsiteY12" fmla="*/ 3431177 h 3431177"/>
              <a:gd name="connsiteX13" fmla="*/ 5294812 w 5886994"/>
              <a:gd name="connsiteY13" fmla="*/ 2708366 h 3431177"/>
              <a:gd name="connsiteX14" fmla="*/ 5573486 w 5886994"/>
              <a:gd name="connsiteY14" fmla="*/ 3431177 h 3431177"/>
              <a:gd name="connsiteX15" fmla="*/ 5442857 w 5886994"/>
              <a:gd name="connsiteY15" fmla="*/ 2778034 h 3431177"/>
              <a:gd name="connsiteX16" fmla="*/ 5085806 w 5886994"/>
              <a:gd name="connsiteY16" fmla="*/ 1907177 h 3431177"/>
              <a:gd name="connsiteX17" fmla="*/ 5329646 w 5886994"/>
              <a:gd name="connsiteY17" fmla="*/ 1698171 h 3431177"/>
              <a:gd name="connsiteX18" fmla="*/ 5886994 w 5886994"/>
              <a:gd name="connsiteY18" fmla="*/ 1515291 h 3431177"/>
              <a:gd name="connsiteX19" fmla="*/ 5538652 w 5886994"/>
              <a:gd name="connsiteY19" fmla="*/ 0 h 3431177"/>
              <a:gd name="connsiteX20" fmla="*/ 5242560 w 5886994"/>
              <a:gd name="connsiteY20" fmla="*/ 8708 h 3431177"/>
              <a:gd name="connsiteX21" fmla="*/ 4902926 w 5886994"/>
              <a:gd name="connsiteY21" fmla="*/ 182880 h 3431177"/>
              <a:gd name="connsiteX22" fmla="*/ 4241074 w 5886994"/>
              <a:gd name="connsiteY22" fmla="*/ 801188 h 3431177"/>
              <a:gd name="connsiteX23" fmla="*/ 4075612 w 5886994"/>
              <a:gd name="connsiteY23"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0 w 5556068"/>
              <a:gd name="connsiteY4" fmla="*/ 2734491 h 3431177"/>
              <a:gd name="connsiteX5" fmla="*/ 844732 w 5556068"/>
              <a:gd name="connsiteY5" fmla="*/ 3030583 h 3431177"/>
              <a:gd name="connsiteX6" fmla="*/ 2020389 w 5556068"/>
              <a:gd name="connsiteY6" fmla="*/ 2412274 h 3431177"/>
              <a:gd name="connsiteX7" fmla="*/ 2438400 w 5556068"/>
              <a:gd name="connsiteY7" fmla="*/ 2447108 h 3431177"/>
              <a:gd name="connsiteX8" fmla="*/ 2743199 w 5556068"/>
              <a:gd name="connsiteY8" fmla="*/ 2299064 h 3431177"/>
              <a:gd name="connsiteX9" fmla="*/ 2856411 w 5556068"/>
              <a:gd name="connsiteY9" fmla="*/ 2403566 h 3431177"/>
              <a:gd name="connsiteX10" fmla="*/ 3013166 w 5556068"/>
              <a:gd name="connsiteY10" fmla="*/ 2743200 h 3431177"/>
              <a:gd name="connsiteX11" fmla="*/ 3300548 w 5556068"/>
              <a:gd name="connsiteY11" fmla="*/ 2612572 h 3431177"/>
              <a:gd name="connsiteX12" fmla="*/ 4632959 w 5556068"/>
              <a:gd name="connsiteY12" fmla="*/ 3431177 h 3431177"/>
              <a:gd name="connsiteX13" fmla="*/ 4963886 w 5556068"/>
              <a:gd name="connsiteY13" fmla="*/ 2708366 h 3431177"/>
              <a:gd name="connsiteX14" fmla="*/ 5242560 w 5556068"/>
              <a:gd name="connsiteY14" fmla="*/ 3431177 h 3431177"/>
              <a:gd name="connsiteX15" fmla="*/ 5111931 w 5556068"/>
              <a:gd name="connsiteY15" fmla="*/ 2778034 h 3431177"/>
              <a:gd name="connsiteX16" fmla="*/ 4754880 w 5556068"/>
              <a:gd name="connsiteY16" fmla="*/ 1907177 h 3431177"/>
              <a:gd name="connsiteX17" fmla="*/ 4998720 w 5556068"/>
              <a:gd name="connsiteY17" fmla="*/ 1698171 h 3431177"/>
              <a:gd name="connsiteX18" fmla="*/ 5556068 w 5556068"/>
              <a:gd name="connsiteY18" fmla="*/ 1515291 h 3431177"/>
              <a:gd name="connsiteX19" fmla="*/ 5207726 w 5556068"/>
              <a:gd name="connsiteY19" fmla="*/ 0 h 3431177"/>
              <a:gd name="connsiteX20" fmla="*/ 4911634 w 5556068"/>
              <a:gd name="connsiteY20" fmla="*/ 8708 h 3431177"/>
              <a:gd name="connsiteX21" fmla="*/ 4572000 w 5556068"/>
              <a:gd name="connsiteY21" fmla="*/ 182880 h 3431177"/>
              <a:gd name="connsiteX22" fmla="*/ 3910148 w 5556068"/>
              <a:gd name="connsiteY22" fmla="*/ 801188 h 3431177"/>
              <a:gd name="connsiteX23" fmla="*/ 3744686 w 5556068"/>
              <a:gd name="connsiteY23"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358537 w 5556068"/>
              <a:gd name="connsiteY4" fmla="*/ 2020389 h 3431177"/>
              <a:gd name="connsiteX5" fmla="*/ 0 w 5556068"/>
              <a:gd name="connsiteY5" fmla="*/ 2734491 h 3431177"/>
              <a:gd name="connsiteX6" fmla="*/ 844732 w 5556068"/>
              <a:gd name="connsiteY6" fmla="*/ 3030583 h 3431177"/>
              <a:gd name="connsiteX7" fmla="*/ 2020389 w 5556068"/>
              <a:gd name="connsiteY7" fmla="*/ 2412274 h 3431177"/>
              <a:gd name="connsiteX8" fmla="*/ 2438400 w 5556068"/>
              <a:gd name="connsiteY8" fmla="*/ 2447108 h 3431177"/>
              <a:gd name="connsiteX9" fmla="*/ 2743199 w 5556068"/>
              <a:gd name="connsiteY9" fmla="*/ 2299064 h 3431177"/>
              <a:gd name="connsiteX10" fmla="*/ 2856411 w 5556068"/>
              <a:gd name="connsiteY10" fmla="*/ 2403566 h 3431177"/>
              <a:gd name="connsiteX11" fmla="*/ 3013166 w 5556068"/>
              <a:gd name="connsiteY11" fmla="*/ 2743200 h 3431177"/>
              <a:gd name="connsiteX12" fmla="*/ 3300548 w 5556068"/>
              <a:gd name="connsiteY12" fmla="*/ 2612572 h 3431177"/>
              <a:gd name="connsiteX13" fmla="*/ 4632959 w 5556068"/>
              <a:gd name="connsiteY13" fmla="*/ 3431177 h 3431177"/>
              <a:gd name="connsiteX14" fmla="*/ 4963886 w 5556068"/>
              <a:gd name="connsiteY14" fmla="*/ 2708366 h 3431177"/>
              <a:gd name="connsiteX15" fmla="*/ 5242560 w 5556068"/>
              <a:gd name="connsiteY15" fmla="*/ 3431177 h 3431177"/>
              <a:gd name="connsiteX16" fmla="*/ 5111931 w 5556068"/>
              <a:gd name="connsiteY16" fmla="*/ 2778034 h 3431177"/>
              <a:gd name="connsiteX17" fmla="*/ 4754880 w 5556068"/>
              <a:gd name="connsiteY17" fmla="*/ 1907177 h 3431177"/>
              <a:gd name="connsiteX18" fmla="*/ 4998720 w 5556068"/>
              <a:gd name="connsiteY18" fmla="*/ 1698171 h 3431177"/>
              <a:gd name="connsiteX19" fmla="*/ 5556068 w 5556068"/>
              <a:gd name="connsiteY19" fmla="*/ 1515291 h 3431177"/>
              <a:gd name="connsiteX20" fmla="*/ 5207726 w 5556068"/>
              <a:gd name="connsiteY20" fmla="*/ 0 h 3431177"/>
              <a:gd name="connsiteX21" fmla="*/ 4911634 w 5556068"/>
              <a:gd name="connsiteY21" fmla="*/ 8708 h 3431177"/>
              <a:gd name="connsiteX22" fmla="*/ 4572000 w 5556068"/>
              <a:gd name="connsiteY22" fmla="*/ 182880 h 3431177"/>
              <a:gd name="connsiteX23" fmla="*/ 3910148 w 5556068"/>
              <a:gd name="connsiteY23" fmla="*/ 801188 h 3431177"/>
              <a:gd name="connsiteX24" fmla="*/ 3744686 w 5556068"/>
              <a:gd name="connsiteY24"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844732 w 5556068"/>
              <a:gd name="connsiteY6" fmla="*/ 3030583 h 3431177"/>
              <a:gd name="connsiteX7" fmla="*/ 2020389 w 5556068"/>
              <a:gd name="connsiteY7" fmla="*/ 2412274 h 3431177"/>
              <a:gd name="connsiteX8" fmla="*/ 2438400 w 5556068"/>
              <a:gd name="connsiteY8" fmla="*/ 2447108 h 3431177"/>
              <a:gd name="connsiteX9" fmla="*/ 2743199 w 5556068"/>
              <a:gd name="connsiteY9" fmla="*/ 2299064 h 3431177"/>
              <a:gd name="connsiteX10" fmla="*/ 2856411 w 5556068"/>
              <a:gd name="connsiteY10" fmla="*/ 2403566 h 3431177"/>
              <a:gd name="connsiteX11" fmla="*/ 3013166 w 5556068"/>
              <a:gd name="connsiteY11" fmla="*/ 2743200 h 3431177"/>
              <a:gd name="connsiteX12" fmla="*/ 3300548 w 5556068"/>
              <a:gd name="connsiteY12" fmla="*/ 2612572 h 3431177"/>
              <a:gd name="connsiteX13" fmla="*/ 4632959 w 5556068"/>
              <a:gd name="connsiteY13" fmla="*/ 3431177 h 3431177"/>
              <a:gd name="connsiteX14" fmla="*/ 4963886 w 5556068"/>
              <a:gd name="connsiteY14" fmla="*/ 2708366 h 3431177"/>
              <a:gd name="connsiteX15" fmla="*/ 5242560 w 5556068"/>
              <a:gd name="connsiteY15" fmla="*/ 3431177 h 3431177"/>
              <a:gd name="connsiteX16" fmla="*/ 5111931 w 5556068"/>
              <a:gd name="connsiteY16" fmla="*/ 2778034 h 3431177"/>
              <a:gd name="connsiteX17" fmla="*/ 4754880 w 5556068"/>
              <a:gd name="connsiteY17" fmla="*/ 1907177 h 3431177"/>
              <a:gd name="connsiteX18" fmla="*/ 4998720 w 5556068"/>
              <a:gd name="connsiteY18" fmla="*/ 1698171 h 3431177"/>
              <a:gd name="connsiteX19" fmla="*/ 5556068 w 5556068"/>
              <a:gd name="connsiteY19" fmla="*/ 1515291 h 3431177"/>
              <a:gd name="connsiteX20" fmla="*/ 5207726 w 5556068"/>
              <a:gd name="connsiteY20" fmla="*/ 0 h 3431177"/>
              <a:gd name="connsiteX21" fmla="*/ 4911634 w 5556068"/>
              <a:gd name="connsiteY21" fmla="*/ 8708 h 3431177"/>
              <a:gd name="connsiteX22" fmla="*/ 4572000 w 5556068"/>
              <a:gd name="connsiteY22" fmla="*/ 182880 h 3431177"/>
              <a:gd name="connsiteX23" fmla="*/ 3910148 w 5556068"/>
              <a:gd name="connsiteY23" fmla="*/ 801188 h 3431177"/>
              <a:gd name="connsiteX24" fmla="*/ 3744686 w 5556068"/>
              <a:gd name="connsiteY24"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444137 w 5556068"/>
              <a:gd name="connsiteY6" fmla="*/ 2891247 h 3431177"/>
              <a:gd name="connsiteX7" fmla="*/ 844732 w 5556068"/>
              <a:gd name="connsiteY7" fmla="*/ 3030583 h 3431177"/>
              <a:gd name="connsiteX8" fmla="*/ 2020389 w 5556068"/>
              <a:gd name="connsiteY8" fmla="*/ 2412274 h 3431177"/>
              <a:gd name="connsiteX9" fmla="*/ 2438400 w 5556068"/>
              <a:gd name="connsiteY9" fmla="*/ 2447108 h 3431177"/>
              <a:gd name="connsiteX10" fmla="*/ 2743199 w 5556068"/>
              <a:gd name="connsiteY10" fmla="*/ 2299064 h 3431177"/>
              <a:gd name="connsiteX11" fmla="*/ 2856411 w 5556068"/>
              <a:gd name="connsiteY11" fmla="*/ 2403566 h 3431177"/>
              <a:gd name="connsiteX12" fmla="*/ 3013166 w 5556068"/>
              <a:gd name="connsiteY12" fmla="*/ 2743200 h 3431177"/>
              <a:gd name="connsiteX13" fmla="*/ 3300548 w 5556068"/>
              <a:gd name="connsiteY13" fmla="*/ 2612572 h 3431177"/>
              <a:gd name="connsiteX14" fmla="*/ 4632959 w 5556068"/>
              <a:gd name="connsiteY14" fmla="*/ 3431177 h 3431177"/>
              <a:gd name="connsiteX15" fmla="*/ 4963886 w 5556068"/>
              <a:gd name="connsiteY15" fmla="*/ 2708366 h 3431177"/>
              <a:gd name="connsiteX16" fmla="*/ 5242560 w 5556068"/>
              <a:gd name="connsiteY16" fmla="*/ 3431177 h 3431177"/>
              <a:gd name="connsiteX17" fmla="*/ 5111931 w 5556068"/>
              <a:gd name="connsiteY17" fmla="*/ 2778034 h 3431177"/>
              <a:gd name="connsiteX18" fmla="*/ 4754880 w 5556068"/>
              <a:gd name="connsiteY18" fmla="*/ 1907177 h 3431177"/>
              <a:gd name="connsiteX19" fmla="*/ 4998720 w 5556068"/>
              <a:gd name="connsiteY19" fmla="*/ 1698171 h 3431177"/>
              <a:gd name="connsiteX20" fmla="*/ 5556068 w 5556068"/>
              <a:gd name="connsiteY20" fmla="*/ 1515291 h 3431177"/>
              <a:gd name="connsiteX21" fmla="*/ 5207726 w 5556068"/>
              <a:gd name="connsiteY21" fmla="*/ 0 h 3431177"/>
              <a:gd name="connsiteX22" fmla="*/ 4911634 w 5556068"/>
              <a:gd name="connsiteY22" fmla="*/ 8708 h 3431177"/>
              <a:gd name="connsiteX23" fmla="*/ 4572000 w 5556068"/>
              <a:gd name="connsiteY23" fmla="*/ 182880 h 3431177"/>
              <a:gd name="connsiteX24" fmla="*/ 3910148 w 5556068"/>
              <a:gd name="connsiteY24" fmla="*/ 801188 h 3431177"/>
              <a:gd name="connsiteX25" fmla="*/ 3744686 w 5556068"/>
              <a:gd name="connsiteY25"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844732 w 5556068"/>
              <a:gd name="connsiteY7" fmla="*/ 3030583 h 3431177"/>
              <a:gd name="connsiteX8" fmla="*/ 2020389 w 5556068"/>
              <a:gd name="connsiteY8" fmla="*/ 2412274 h 3431177"/>
              <a:gd name="connsiteX9" fmla="*/ 2438400 w 5556068"/>
              <a:gd name="connsiteY9" fmla="*/ 2447108 h 3431177"/>
              <a:gd name="connsiteX10" fmla="*/ 2743199 w 5556068"/>
              <a:gd name="connsiteY10" fmla="*/ 2299064 h 3431177"/>
              <a:gd name="connsiteX11" fmla="*/ 2856411 w 5556068"/>
              <a:gd name="connsiteY11" fmla="*/ 2403566 h 3431177"/>
              <a:gd name="connsiteX12" fmla="*/ 3013166 w 5556068"/>
              <a:gd name="connsiteY12" fmla="*/ 2743200 h 3431177"/>
              <a:gd name="connsiteX13" fmla="*/ 3300548 w 5556068"/>
              <a:gd name="connsiteY13" fmla="*/ 2612572 h 3431177"/>
              <a:gd name="connsiteX14" fmla="*/ 4632959 w 5556068"/>
              <a:gd name="connsiteY14" fmla="*/ 3431177 h 3431177"/>
              <a:gd name="connsiteX15" fmla="*/ 4963886 w 5556068"/>
              <a:gd name="connsiteY15" fmla="*/ 2708366 h 3431177"/>
              <a:gd name="connsiteX16" fmla="*/ 5242560 w 5556068"/>
              <a:gd name="connsiteY16" fmla="*/ 3431177 h 3431177"/>
              <a:gd name="connsiteX17" fmla="*/ 5111931 w 5556068"/>
              <a:gd name="connsiteY17" fmla="*/ 2778034 h 3431177"/>
              <a:gd name="connsiteX18" fmla="*/ 4754880 w 5556068"/>
              <a:gd name="connsiteY18" fmla="*/ 1907177 h 3431177"/>
              <a:gd name="connsiteX19" fmla="*/ 4998720 w 5556068"/>
              <a:gd name="connsiteY19" fmla="*/ 1698171 h 3431177"/>
              <a:gd name="connsiteX20" fmla="*/ 5556068 w 5556068"/>
              <a:gd name="connsiteY20" fmla="*/ 1515291 h 3431177"/>
              <a:gd name="connsiteX21" fmla="*/ 5207726 w 5556068"/>
              <a:gd name="connsiteY21" fmla="*/ 0 h 3431177"/>
              <a:gd name="connsiteX22" fmla="*/ 4911634 w 5556068"/>
              <a:gd name="connsiteY22" fmla="*/ 8708 h 3431177"/>
              <a:gd name="connsiteX23" fmla="*/ 4572000 w 5556068"/>
              <a:gd name="connsiteY23" fmla="*/ 182880 h 3431177"/>
              <a:gd name="connsiteX24" fmla="*/ 3910148 w 5556068"/>
              <a:gd name="connsiteY24" fmla="*/ 801188 h 3431177"/>
              <a:gd name="connsiteX25" fmla="*/ 3744686 w 5556068"/>
              <a:gd name="connsiteY25"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09600 w 5556068"/>
              <a:gd name="connsiteY7" fmla="*/ 3065418 h 3431177"/>
              <a:gd name="connsiteX8" fmla="*/ 844732 w 5556068"/>
              <a:gd name="connsiteY8" fmla="*/ 3030583 h 3431177"/>
              <a:gd name="connsiteX9" fmla="*/ 2020389 w 5556068"/>
              <a:gd name="connsiteY9" fmla="*/ 2412274 h 3431177"/>
              <a:gd name="connsiteX10" fmla="*/ 2438400 w 5556068"/>
              <a:gd name="connsiteY10" fmla="*/ 2447108 h 3431177"/>
              <a:gd name="connsiteX11" fmla="*/ 2743199 w 5556068"/>
              <a:gd name="connsiteY11" fmla="*/ 2299064 h 3431177"/>
              <a:gd name="connsiteX12" fmla="*/ 2856411 w 5556068"/>
              <a:gd name="connsiteY12" fmla="*/ 2403566 h 3431177"/>
              <a:gd name="connsiteX13" fmla="*/ 3013166 w 5556068"/>
              <a:gd name="connsiteY13" fmla="*/ 2743200 h 3431177"/>
              <a:gd name="connsiteX14" fmla="*/ 3300548 w 5556068"/>
              <a:gd name="connsiteY14" fmla="*/ 2612572 h 3431177"/>
              <a:gd name="connsiteX15" fmla="*/ 4632959 w 5556068"/>
              <a:gd name="connsiteY15" fmla="*/ 3431177 h 3431177"/>
              <a:gd name="connsiteX16" fmla="*/ 4963886 w 5556068"/>
              <a:gd name="connsiteY16" fmla="*/ 2708366 h 3431177"/>
              <a:gd name="connsiteX17" fmla="*/ 5242560 w 5556068"/>
              <a:gd name="connsiteY17" fmla="*/ 3431177 h 3431177"/>
              <a:gd name="connsiteX18" fmla="*/ 5111931 w 5556068"/>
              <a:gd name="connsiteY18" fmla="*/ 2778034 h 3431177"/>
              <a:gd name="connsiteX19" fmla="*/ 4754880 w 5556068"/>
              <a:gd name="connsiteY19" fmla="*/ 1907177 h 3431177"/>
              <a:gd name="connsiteX20" fmla="*/ 4998720 w 5556068"/>
              <a:gd name="connsiteY20" fmla="*/ 1698171 h 3431177"/>
              <a:gd name="connsiteX21" fmla="*/ 5556068 w 5556068"/>
              <a:gd name="connsiteY21" fmla="*/ 1515291 h 3431177"/>
              <a:gd name="connsiteX22" fmla="*/ 5207726 w 5556068"/>
              <a:gd name="connsiteY22" fmla="*/ 0 h 3431177"/>
              <a:gd name="connsiteX23" fmla="*/ 4911634 w 5556068"/>
              <a:gd name="connsiteY23" fmla="*/ 8708 h 3431177"/>
              <a:gd name="connsiteX24" fmla="*/ 4572000 w 5556068"/>
              <a:gd name="connsiteY24" fmla="*/ 182880 h 3431177"/>
              <a:gd name="connsiteX25" fmla="*/ 3910148 w 5556068"/>
              <a:gd name="connsiteY25" fmla="*/ 801188 h 3431177"/>
              <a:gd name="connsiteX26" fmla="*/ 3744686 w 5556068"/>
              <a:gd name="connsiteY26"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844732 w 5556068"/>
              <a:gd name="connsiteY8" fmla="*/ 3030583 h 3431177"/>
              <a:gd name="connsiteX9" fmla="*/ 2020389 w 5556068"/>
              <a:gd name="connsiteY9" fmla="*/ 2412274 h 3431177"/>
              <a:gd name="connsiteX10" fmla="*/ 2438400 w 5556068"/>
              <a:gd name="connsiteY10" fmla="*/ 2447108 h 3431177"/>
              <a:gd name="connsiteX11" fmla="*/ 2743199 w 5556068"/>
              <a:gd name="connsiteY11" fmla="*/ 2299064 h 3431177"/>
              <a:gd name="connsiteX12" fmla="*/ 2856411 w 5556068"/>
              <a:gd name="connsiteY12" fmla="*/ 2403566 h 3431177"/>
              <a:gd name="connsiteX13" fmla="*/ 3013166 w 5556068"/>
              <a:gd name="connsiteY13" fmla="*/ 2743200 h 3431177"/>
              <a:gd name="connsiteX14" fmla="*/ 3300548 w 5556068"/>
              <a:gd name="connsiteY14" fmla="*/ 2612572 h 3431177"/>
              <a:gd name="connsiteX15" fmla="*/ 4632959 w 5556068"/>
              <a:gd name="connsiteY15" fmla="*/ 3431177 h 3431177"/>
              <a:gd name="connsiteX16" fmla="*/ 4963886 w 5556068"/>
              <a:gd name="connsiteY16" fmla="*/ 2708366 h 3431177"/>
              <a:gd name="connsiteX17" fmla="*/ 5242560 w 5556068"/>
              <a:gd name="connsiteY17" fmla="*/ 3431177 h 3431177"/>
              <a:gd name="connsiteX18" fmla="*/ 5111931 w 5556068"/>
              <a:gd name="connsiteY18" fmla="*/ 2778034 h 3431177"/>
              <a:gd name="connsiteX19" fmla="*/ 4754880 w 5556068"/>
              <a:gd name="connsiteY19" fmla="*/ 1907177 h 3431177"/>
              <a:gd name="connsiteX20" fmla="*/ 4998720 w 5556068"/>
              <a:gd name="connsiteY20" fmla="*/ 1698171 h 3431177"/>
              <a:gd name="connsiteX21" fmla="*/ 5556068 w 5556068"/>
              <a:gd name="connsiteY21" fmla="*/ 1515291 h 3431177"/>
              <a:gd name="connsiteX22" fmla="*/ 5207726 w 5556068"/>
              <a:gd name="connsiteY22" fmla="*/ 0 h 3431177"/>
              <a:gd name="connsiteX23" fmla="*/ 4911634 w 5556068"/>
              <a:gd name="connsiteY23" fmla="*/ 8708 h 3431177"/>
              <a:gd name="connsiteX24" fmla="*/ 4572000 w 5556068"/>
              <a:gd name="connsiteY24" fmla="*/ 182880 h 3431177"/>
              <a:gd name="connsiteX25" fmla="*/ 3910148 w 5556068"/>
              <a:gd name="connsiteY25" fmla="*/ 801188 h 3431177"/>
              <a:gd name="connsiteX26" fmla="*/ 3744686 w 5556068"/>
              <a:gd name="connsiteY26"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2020389 w 5556068"/>
              <a:gd name="connsiteY9" fmla="*/ 2412274 h 3431177"/>
              <a:gd name="connsiteX10" fmla="*/ 2438400 w 5556068"/>
              <a:gd name="connsiteY10" fmla="*/ 2447108 h 3431177"/>
              <a:gd name="connsiteX11" fmla="*/ 2743199 w 5556068"/>
              <a:gd name="connsiteY11" fmla="*/ 2299064 h 3431177"/>
              <a:gd name="connsiteX12" fmla="*/ 2856411 w 5556068"/>
              <a:gd name="connsiteY12" fmla="*/ 2403566 h 3431177"/>
              <a:gd name="connsiteX13" fmla="*/ 3013166 w 5556068"/>
              <a:gd name="connsiteY13" fmla="*/ 2743200 h 3431177"/>
              <a:gd name="connsiteX14" fmla="*/ 3300548 w 5556068"/>
              <a:gd name="connsiteY14" fmla="*/ 2612572 h 3431177"/>
              <a:gd name="connsiteX15" fmla="*/ 4632959 w 5556068"/>
              <a:gd name="connsiteY15" fmla="*/ 3431177 h 3431177"/>
              <a:gd name="connsiteX16" fmla="*/ 4963886 w 5556068"/>
              <a:gd name="connsiteY16" fmla="*/ 2708366 h 3431177"/>
              <a:gd name="connsiteX17" fmla="*/ 5242560 w 5556068"/>
              <a:gd name="connsiteY17" fmla="*/ 3431177 h 3431177"/>
              <a:gd name="connsiteX18" fmla="*/ 5111931 w 5556068"/>
              <a:gd name="connsiteY18" fmla="*/ 2778034 h 3431177"/>
              <a:gd name="connsiteX19" fmla="*/ 4754880 w 5556068"/>
              <a:gd name="connsiteY19" fmla="*/ 1907177 h 3431177"/>
              <a:gd name="connsiteX20" fmla="*/ 4998720 w 5556068"/>
              <a:gd name="connsiteY20" fmla="*/ 1698171 h 3431177"/>
              <a:gd name="connsiteX21" fmla="*/ 5556068 w 5556068"/>
              <a:gd name="connsiteY21" fmla="*/ 1515291 h 3431177"/>
              <a:gd name="connsiteX22" fmla="*/ 5207726 w 5556068"/>
              <a:gd name="connsiteY22" fmla="*/ 0 h 3431177"/>
              <a:gd name="connsiteX23" fmla="*/ 4911634 w 5556068"/>
              <a:gd name="connsiteY23" fmla="*/ 8708 h 3431177"/>
              <a:gd name="connsiteX24" fmla="*/ 4572000 w 5556068"/>
              <a:gd name="connsiteY24" fmla="*/ 182880 h 3431177"/>
              <a:gd name="connsiteX25" fmla="*/ 3910148 w 5556068"/>
              <a:gd name="connsiteY25" fmla="*/ 801188 h 3431177"/>
              <a:gd name="connsiteX26" fmla="*/ 3744686 w 5556068"/>
              <a:gd name="connsiteY26"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907178 w 5556068"/>
              <a:gd name="connsiteY9" fmla="*/ 2360023 h 3431177"/>
              <a:gd name="connsiteX10" fmla="*/ 2438400 w 5556068"/>
              <a:gd name="connsiteY10" fmla="*/ 2447108 h 3431177"/>
              <a:gd name="connsiteX11" fmla="*/ 2743199 w 5556068"/>
              <a:gd name="connsiteY11" fmla="*/ 2299064 h 3431177"/>
              <a:gd name="connsiteX12" fmla="*/ 2856411 w 5556068"/>
              <a:gd name="connsiteY12" fmla="*/ 2403566 h 3431177"/>
              <a:gd name="connsiteX13" fmla="*/ 3013166 w 5556068"/>
              <a:gd name="connsiteY13" fmla="*/ 2743200 h 3431177"/>
              <a:gd name="connsiteX14" fmla="*/ 3300548 w 5556068"/>
              <a:gd name="connsiteY14" fmla="*/ 2612572 h 3431177"/>
              <a:gd name="connsiteX15" fmla="*/ 4632959 w 5556068"/>
              <a:gd name="connsiteY15" fmla="*/ 3431177 h 3431177"/>
              <a:gd name="connsiteX16" fmla="*/ 4963886 w 5556068"/>
              <a:gd name="connsiteY16" fmla="*/ 2708366 h 3431177"/>
              <a:gd name="connsiteX17" fmla="*/ 5242560 w 5556068"/>
              <a:gd name="connsiteY17" fmla="*/ 3431177 h 3431177"/>
              <a:gd name="connsiteX18" fmla="*/ 5111931 w 5556068"/>
              <a:gd name="connsiteY18" fmla="*/ 2778034 h 3431177"/>
              <a:gd name="connsiteX19" fmla="*/ 4754880 w 5556068"/>
              <a:gd name="connsiteY19" fmla="*/ 1907177 h 3431177"/>
              <a:gd name="connsiteX20" fmla="*/ 4998720 w 5556068"/>
              <a:gd name="connsiteY20" fmla="*/ 1698171 h 3431177"/>
              <a:gd name="connsiteX21" fmla="*/ 5556068 w 5556068"/>
              <a:gd name="connsiteY21" fmla="*/ 1515291 h 3431177"/>
              <a:gd name="connsiteX22" fmla="*/ 5207726 w 5556068"/>
              <a:gd name="connsiteY22" fmla="*/ 0 h 3431177"/>
              <a:gd name="connsiteX23" fmla="*/ 4911634 w 5556068"/>
              <a:gd name="connsiteY23" fmla="*/ 8708 h 3431177"/>
              <a:gd name="connsiteX24" fmla="*/ 4572000 w 5556068"/>
              <a:gd name="connsiteY24" fmla="*/ 182880 h 3431177"/>
              <a:gd name="connsiteX25" fmla="*/ 3910148 w 5556068"/>
              <a:gd name="connsiteY25" fmla="*/ 801188 h 3431177"/>
              <a:gd name="connsiteX26" fmla="*/ 3744686 w 5556068"/>
              <a:gd name="connsiteY26"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24297 w 5556068"/>
              <a:gd name="connsiteY9" fmla="*/ 2438401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4632959 w 5556068"/>
              <a:gd name="connsiteY16" fmla="*/ 3431177 h 3431177"/>
              <a:gd name="connsiteX17" fmla="*/ 4963886 w 5556068"/>
              <a:gd name="connsiteY17" fmla="*/ 2708366 h 3431177"/>
              <a:gd name="connsiteX18" fmla="*/ 5242560 w 5556068"/>
              <a:gd name="connsiteY18" fmla="*/ 3431177 h 3431177"/>
              <a:gd name="connsiteX19" fmla="*/ 5111931 w 5556068"/>
              <a:gd name="connsiteY19" fmla="*/ 2778034 h 3431177"/>
              <a:gd name="connsiteX20" fmla="*/ 4754880 w 5556068"/>
              <a:gd name="connsiteY20" fmla="*/ 1907177 h 3431177"/>
              <a:gd name="connsiteX21" fmla="*/ 4998720 w 5556068"/>
              <a:gd name="connsiteY21" fmla="*/ 1698171 h 3431177"/>
              <a:gd name="connsiteX22" fmla="*/ 5556068 w 5556068"/>
              <a:gd name="connsiteY22" fmla="*/ 1515291 h 3431177"/>
              <a:gd name="connsiteX23" fmla="*/ 5207726 w 5556068"/>
              <a:gd name="connsiteY23" fmla="*/ 0 h 3431177"/>
              <a:gd name="connsiteX24" fmla="*/ 4911634 w 5556068"/>
              <a:gd name="connsiteY24" fmla="*/ 8708 h 3431177"/>
              <a:gd name="connsiteX25" fmla="*/ 4572000 w 5556068"/>
              <a:gd name="connsiteY25" fmla="*/ 182880 h 3431177"/>
              <a:gd name="connsiteX26" fmla="*/ 3910148 w 5556068"/>
              <a:gd name="connsiteY26" fmla="*/ 801188 h 3431177"/>
              <a:gd name="connsiteX27" fmla="*/ 3744686 w 5556068"/>
              <a:gd name="connsiteY27"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59131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4632959 w 5556068"/>
              <a:gd name="connsiteY16" fmla="*/ 3431177 h 3431177"/>
              <a:gd name="connsiteX17" fmla="*/ 4963886 w 5556068"/>
              <a:gd name="connsiteY17" fmla="*/ 2708366 h 3431177"/>
              <a:gd name="connsiteX18" fmla="*/ 5242560 w 5556068"/>
              <a:gd name="connsiteY18" fmla="*/ 3431177 h 3431177"/>
              <a:gd name="connsiteX19" fmla="*/ 5111931 w 5556068"/>
              <a:gd name="connsiteY19" fmla="*/ 2778034 h 3431177"/>
              <a:gd name="connsiteX20" fmla="*/ 4754880 w 5556068"/>
              <a:gd name="connsiteY20" fmla="*/ 1907177 h 3431177"/>
              <a:gd name="connsiteX21" fmla="*/ 4998720 w 5556068"/>
              <a:gd name="connsiteY21" fmla="*/ 1698171 h 3431177"/>
              <a:gd name="connsiteX22" fmla="*/ 5556068 w 5556068"/>
              <a:gd name="connsiteY22" fmla="*/ 1515291 h 3431177"/>
              <a:gd name="connsiteX23" fmla="*/ 5207726 w 5556068"/>
              <a:gd name="connsiteY23" fmla="*/ 0 h 3431177"/>
              <a:gd name="connsiteX24" fmla="*/ 4911634 w 5556068"/>
              <a:gd name="connsiteY24" fmla="*/ 8708 h 3431177"/>
              <a:gd name="connsiteX25" fmla="*/ 4572000 w 5556068"/>
              <a:gd name="connsiteY25" fmla="*/ 182880 h 3431177"/>
              <a:gd name="connsiteX26" fmla="*/ 3910148 w 5556068"/>
              <a:gd name="connsiteY26" fmla="*/ 801188 h 3431177"/>
              <a:gd name="connsiteX27" fmla="*/ 3744686 w 5556068"/>
              <a:gd name="connsiteY27"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06879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4632959 w 5556068"/>
              <a:gd name="connsiteY16" fmla="*/ 3431177 h 3431177"/>
              <a:gd name="connsiteX17" fmla="*/ 4963886 w 5556068"/>
              <a:gd name="connsiteY17" fmla="*/ 2708366 h 3431177"/>
              <a:gd name="connsiteX18" fmla="*/ 5242560 w 5556068"/>
              <a:gd name="connsiteY18" fmla="*/ 3431177 h 3431177"/>
              <a:gd name="connsiteX19" fmla="*/ 5111931 w 5556068"/>
              <a:gd name="connsiteY19" fmla="*/ 2778034 h 3431177"/>
              <a:gd name="connsiteX20" fmla="*/ 4754880 w 5556068"/>
              <a:gd name="connsiteY20" fmla="*/ 1907177 h 3431177"/>
              <a:gd name="connsiteX21" fmla="*/ 4998720 w 5556068"/>
              <a:gd name="connsiteY21" fmla="*/ 1698171 h 3431177"/>
              <a:gd name="connsiteX22" fmla="*/ 5556068 w 5556068"/>
              <a:gd name="connsiteY22" fmla="*/ 1515291 h 3431177"/>
              <a:gd name="connsiteX23" fmla="*/ 5207726 w 5556068"/>
              <a:gd name="connsiteY23" fmla="*/ 0 h 3431177"/>
              <a:gd name="connsiteX24" fmla="*/ 4911634 w 5556068"/>
              <a:gd name="connsiteY24" fmla="*/ 8708 h 3431177"/>
              <a:gd name="connsiteX25" fmla="*/ 4572000 w 5556068"/>
              <a:gd name="connsiteY25" fmla="*/ 182880 h 3431177"/>
              <a:gd name="connsiteX26" fmla="*/ 3910148 w 5556068"/>
              <a:gd name="connsiteY26" fmla="*/ 801188 h 3431177"/>
              <a:gd name="connsiteX27" fmla="*/ 3744686 w 5556068"/>
              <a:gd name="connsiteY27"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06879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3823063 w 5556068"/>
              <a:gd name="connsiteY16" fmla="*/ 2943498 h 3431177"/>
              <a:gd name="connsiteX17" fmla="*/ 4632959 w 5556068"/>
              <a:gd name="connsiteY17" fmla="*/ 3431177 h 3431177"/>
              <a:gd name="connsiteX18" fmla="*/ 4963886 w 5556068"/>
              <a:gd name="connsiteY18" fmla="*/ 2708366 h 3431177"/>
              <a:gd name="connsiteX19" fmla="*/ 5242560 w 5556068"/>
              <a:gd name="connsiteY19" fmla="*/ 3431177 h 3431177"/>
              <a:gd name="connsiteX20" fmla="*/ 5111931 w 5556068"/>
              <a:gd name="connsiteY20" fmla="*/ 2778034 h 3431177"/>
              <a:gd name="connsiteX21" fmla="*/ 4754880 w 5556068"/>
              <a:gd name="connsiteY21" fmla="*/ 1907177 h 3431177"/>
              <a:gd name="connsiteX22" fmla="*/ 4998720 w 5556068"/>
              <a:gd name="connsiteY22" fmla="*/ 1698171 h 3431177"/>
              <a:gd name="connsiteX23" fmla="*/ 5556068 w 5556068"/>
              <a:gd name="connsiteY23" fmla="*/ 1515291 h 3431177"/>
              <a:gd name="connsiteX24" fmla="*/ 5207726 w 5556068"/>
              <a:gd name="connsiteY24" fmla="*/ 0 h 3431177"/>
              <a:gd name="connsiteX25" fmla="*/ 4911634 w 5556068"/>
              <a:gd name="connsiteY25" fmla="*/ 8708 h 3431177"/>
              <a:gd name="connsiteX26" fmla="*/ 4572000 w 5556068"/>
              <a:gd name="connsiteY26" fmla="*/ 182880 h 3431177"/>
              <a:gd name="connsiteX27" fmla="*/ 3910148 w 5556068"/>
              <a:gd name="connsiteY27" fmla="*/ 801188 h 3431177"/>
              <a:gd name="connsiteX28" fmla="*/ 3744686 w 5556068"/>
              <a:gd name="connsiteY28"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06879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3997235 w 5556068"/>
              <a:gd name="connsiteY16" fmla="*/ 3169920 h 3431177"/>
              <a:gd name="connsiteX17" fmla="*/ 4632959 w 5556068"/>
              <a:gd name="connsiteY17" fmla="*/ 3431177 h 3431177"/>
              <a:gd name="connsiteX18" fmla="*/ 4963886 w 5556068"/>
              <a:gd name="connsiteY18" fmla="*/ 2708366 h 3431177"/>
              <a:gd name="connsiteX19" fmla="*/ 5242560 w 5556068"/>
              <a:gd name="connsiteY19" fmla="*/ 3431177 h 3431177"/>
              <a:gd name="connsiteX20" fmla="*/ 5111931 w 5556068"/>
              <a:gd name="connsiteY20" fmla="*/ 2778034 h 3431177"/>
              <a:gd name="connsiteX21" fmla="*/ 4754880 w 5556068"/>
              <a:gd name="connsiteY21" fmla="*/ 1907177 h 3431177"/>
              <a:gd name="connsiteX22" fmla="*/ 4998720 w 5556068"/>
              <a:gd name="connsiteY22" fmla="*/ 1698171 h 3431177"/>
              <a:gd name="connsiteX23" fmla="*/ 5556068 w 5556068"/>
              <a:gd name="connsiteY23" fmla="*/ 1515291 h 3431177"/>
              <a:gd name="connsiteX24" fmla="*/ 5207726 w 5556068"/>
              <a:gd name="connsiteY24" fmla="*/ 0 h 3431177"/>
              <a:gd name="connsiteX25" fmla="*/ 4911634 w 5556068"/>
              <a:gd name="connsiteY25" fmla="*/ 8708 h 3431177"/>
              <a:gd name="connsiteX26" fmla="*/ 4572000 w 5556068"/>
              <a:gd name="connsiteY26" fmla="*/ 182880 h 3431177"/>
              <a:gd name="connsiteX27" fmla="*/ 3910148 w 5556068"/>
              <a:gd name="connsiteY27" fmla="*/ 801188 h 3431177"/>
              <a:gd name="connsiteX28" fmla="*/ 3744686 w 5556068"/>
              <a:gd name="connsiteY28" fmla="*/ 1193074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06879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3997235 w 5556068"/>
              <a:gd name="connsiteY16" fmla="*/ 3169920 h 3431177"/>
              <a:gd name="connsiteX17" fmla="*/ 4632959 w 5556068"/>
              <a:gd name="connsiteY17" fmla="*/ 3431177 h 3431177"/>
              <a:gd name="connsiteX18" fmla="*/ 4963886 w 5556068"/>
              <a:gd name="connsiteY18" fmla="*/ 2708366 h 3431177"/>
              <a:gd name="connsiteX19" fmla="*/ 5242560 w 5556068"/>
              <a:gd name="connsiteY19" fmla="*/ 3431177 h 3431177"/>
              <a:gd name="connsiteX20" fmla="*/ 5111931 w 5556068"/>
              <a:gd name="connsiteY20" fmla="*/ 2778034 h 3431177"/>
              <a:gd name="connsiteX21" fmla="*/ 4754880 w 5556068"/>
              <a:gd name="connsiteY21" fmla="*/ 1907177 h 3431177"/>
              <a:gd name="connsiteX22" fmla="*/ 4998720 w 5556068"/>
              <a:gd name="connsiteY22" fmla="*/ 1698171 h 3431177"/>
              <a:gd name="connsiteX23" fmla="*/ 5556068 w 5556068"/>
              <a:gd name="connsiteY23" fmla="*/ 1515291 h 3431177"/>
              <a:gd name="connsiteX24" fmla="*/ 5207726 w 5556068"/>
              <a:gd name="connsiteY24" fmla="*/ 0 h 3431177"/>
              <a:gd name="connsiteX25" fmla="*/ 4911634 w 5556068"/>
              <a:gd name="connsiteY25" fmla="*/ 8708 h 3431177"/>
              <a:gd name="connsiteX26" fmla="*/ 4572000 w 5556068"/>
              <a:gd name="connsiteY26" fmla="*/ 182880 h 3431177"/>
              <a:gd name="connsiteX27" fmla="*/ 3910148 w 5556068"/>
              <a:gd name="connsiteY27" fmla="*/ 801188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06879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3997235 w 5556068"/>
              <a:gd name="connsiteY16" fmla="*/ 3169920 h 3431177"/>
              <a:gd name="connsiteX17" fmla="*/ 4632959 w 5556068"/>
              <a:gd name="connsiteY17" fmla="*/ 3431177 h 3431177"/>
              <a:gd name="connsiteX18" fmla="*/ 4963886 w 5556068"/>
              <a:gd name="connsiteY18" fmla="*/ 2708366 h 3431177"/>
              <a:gd name="connsiteX19" fmla="*/ 5242560 w 5556068"/>
              <a:gd name="connsiteY19" fmla="*/ 3431177 h 3431177"/>
              <a:gd name="connsiteX20" fmla="*/ 5111931 w 5556068"/>
              <a:gd name="connsiteY20" fmla="*/ 2778034 h 3431177"/>
              <a:gd name="connsiteX21" fmla="*/ 4754880 w 5556068"/>
              <a:gd name="connsiteY21" fmla="*/ 1907177 h 3431177"/>
              <a:gd name="connsiteX22" fmla="*/ 4998720 w 5556068"/>
              <a:gd name="connsiteY22" fmla="*/ 1698171 h 3431177"/>
              <a:gd name="connsiteX23" fmla="*/ 5556068 w 5556068"/>
              <a:gd name="connsiteY23" fmla="*/ 1515291 h 3431177"/>
              <a:gd name="connsiteX24" fmla="*/ 5207726 w 5556068"/>
              <a:gd name="connsiteY24" fmla="*/ 0 h 3431177"/>
              <a:gd name="connsiteX25" fmla="*/ 4911634 w 5556068"/>
              <a:gd name="connsiteY25" fmla="*/ 8708 h 3431177"/>
              <a:gd name="connsiteX26" fmla="*/ 4572000 w 5556068"/>
              <a:gd name="connsiteY26" fmla="*/ 182880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06879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3997235 w 5556068"/>
              <a:gd name="connsiteY16" fmla="*/ 3169920 h 3431177"/>
              <a:gd name="connsiteX17" fmla="*/ 4632959 w 5556068"/>
              <a:gd name="connsiteY17" fmla="*/ 3431177 h 3431177"/>
              <a:gd name="connsiteX18" fmla="*/ 4963886 w 5556068"/>
              <a:gd name="connsiteY18" fmla="*/ 2708366 h 3431177"/>
              <a:gd name="connsiteX19" fmla="*/ 5242560 w 5556068"/>
              <a:gd name="connsiteY19" fmla="*/ 3431177 h 3431177"/>
              <a:gd name="connsiteX20" fmla="*/ 5111931 w 5556068"/>
              <a:gd name="connsiteY20" fmla="*/ 2778034 h 3431177"/>
              <a:gd name="connsiteX21" fmla="*/ 4754880 w 5556068"/>
              <a:gd name="connsiteY21" fmla="*/ 1907177 h 3431177"/>
              <a:gd name="connsiteX22" fmla="*/ 4998720 w 5556068"/>
              <a:gd name="connsiteY22" fmla="*/ 1698171 h 3431177"/>
              <a:gd name="connsiteX23" fmla="*/ 5556068 w 5556068"/>
              <a:gd name="connsiteY23" fmla="*/ 1515291 h 3431177"/>
              <a:gd name="connsiteX24" fmla="*/ 5207726 w 5556068"/>
              <a:gd name="connsiteY24" fmla="*/ 0 h 3431177"/>
              <a:gd name="connsiteX25" fmla="*/ 4911634 w 5556068"/>
              <a:gd name="connsiteY25" fmla="*/ 8708 h 3431177"/>
              <a:gd name="connsiteX0" fmla="*/ 4075611 w 5556068"/>
              <a:gd name="connsiteY0" fmla="*/ 1332411 h 3431177"/>
              <a:gd name="connsiteX1" fmla="*/ 2838994 w 5556068"/>
              <a:gd name="connsiteY1" fmla="*/ 888274 h 3431177"/>
              <a:gd name="connsiteX2" fmla="*/ 2377439 w 5556068"/>
              <a:gd name="connsiteY2" fmla="*/ 1741714 h 3431177"/>
              <a:gd name="connsiteX3" fmla="*/ 1680754 w 5556068"/>
              <a:gd name="connsiteY3" fmla="*/ 1872343 h 3431177"/>
              <a:gd name="connsiteX4" fmla="*/ 1149532 w 5556068"/>
              <a:gd name="connsiteY4" fmla="*/ 2116183 h 3431177"/>
              <a:gd name="connsiteX5" fmla="*/ 0 w 5556068"/>
              <a:gd name="connsiteY5" fmla="*/ 2734491 h 3431177"/>
              <a:gd name="connsiteX6" fmla="*/ 113211 w 5556068"/>
              <a:gd name="connsiteY6" fmla="*/ 3126378 h 3431177"/>
              <a:gd name="connsiteX7" fmla="*/ 635726 w 5556068"/>
              <a:gd name="connsiteY7" fmla="*/ 2960915 h 3431177"/>
              <a:gd name="connsiteX8" fmla="*/ 905692 w 5556068"/>
              <a:gd name="connsiteY8" fmla="*/ 2978332 h 3431177"/>
              <a:gd name="connsiteX9" fmla="*/ 1706879 w 5556068"/>
              <a:gd name="connsiteY9" fmla="*/ 2612573 h 3431177"/>
              <a:gd name="connsiteX10" fmla="*/ 1907178 w 5556068"/>
              <a:gd name="connsiteY10" fmla="*/ 2360023 h 3431177"/>
              <a:gd name="connsiteX11" fmla="*/ 2438400 w 5556068"/>
              <a:gd name="connsiteY11" fmla="*/ 2447108 h 3431177"/>
              <a:gd name="connsiteX12" fmla="*/ 2743199 w 5556068"/>
              <a:gd name="connsiteY12" fmla="*/ 2299064 h 3431177"/>
              <a:gd name="connsiteX13" fmla="*/ 2856411 w 5556068"/>
              <a:gd name="connsiteY13" fmla="*/ 2403566 h 3431177"/>
              <a:gd name="connsiteX14" fmla="*/ 3013166 w 5556068"/>
              <a:gd name="connsiteY14" fmla="*/ 2743200 h 3431177"/>
              <a:gd name="connsiteX15" fmla="*/ 3300548 w 5556068"/>
              <a:gd name="connsiteY15" fmla="*/ 2612572 h 3431177"/>
              <a:gd name="connsiteX16" fmla="*/ 3997235 w 5556068"/>
              <a:gd name="connsiteY16" fmla="*/ 3169920 h 3431177"/>
              <a:gd name="connsiteX17" fmla="*/ 4632959 w 5556068"/>
              <a:gd name="connsiteY17" fmla="*/ 3431177 h 3431177"/>
              <a:gd name="connsiteX18" fmla="*/ 4963886 w 5556068"/>
              <a:gd name="connsiteY18" fmla="*/ 2708366 h 3431177"/>
              <a:gd name="connsiteX19" fmla="*/ 5242560 w 5556068"/>
              <a:gd name="connsiteY19" fmla="*/ 3431177 h 3431177"/>
              <a:gd name="connsiteX20" fmla="*/ 5111931 w 5556068"/>
              <a:gd name="connsiteY20" fmla="*/ 2778034 h 3431177"/>
              <a:gd name="connsiteX21" fmla="*/ 4754880 w 5556068"/>
              <a:gd name="connsiteY21" fmla="*/ 1907177 h 3431177"/>
              <a:gd name="connsiteX22" fmla="*/ 4998720 w 5556068"/>
              <a:gd name="connsiteY22" fmla="*/ 1698171 h 3431177"/>
              <a:gd name="connsiteX23" fmla="*/ 5556068 w 5556068"/>
              <a:gd name="connsiteY23" fmla="*/ 1515291 h 3431177"/>
              <a:gd name="connsiteX24" fmla="*/ 5207726 w 5556068"/>
              <a:gd name="connsiteY24" fmla="*/ 0 h 3431177"/>
              <a:gd name="connsiteX0" fmla="*/ 4075611 w 5556068"/>
              <a:gd name="connsiteY0" fmla="*/ 1332411 h 3431177"/>
              <a:gd name="connsiteX1" fmla="*/ 3805646 w 5556068"/>
              <a:gd name="connsiteY1" fmla="*/ 1227909 h 3431177"/>
              <a:gd name="connsiteX2" fmla="*/ 2838994 w 5556068"/>
              <a:gd name="connsiteY2" fmla="*/ 888274 h 3431177"/>
              <a:gd name="connsiteX3" fmla="*/ 2377439 w 5556068"/>
              <a:gd name="connsiteY3" fmla="*/ 1741714 h 3431177"/>
              <a:gd name="connsiteX4" fmla="*/ 1680754 w 5556068"/>
              <a:gd name="connsiteY4" fmla="*/ 1872343 h 3431177"/>
              <a:gd name="connsiteX5" fmla="*/ 1149532 w 5556068"/>
              <a:gd name="connsiteY5" fmla="*/ 2116183 h 3431177"/>
              <a:gd name="connsiteX6" fmla="*/ 0 w 5556068"/>
              <a:gd name="connsiteY6" fmla="*/ 2734491 h 3431177"/>
              <a:gd name="connsiteX7" fmla="*/ 113211 w 5556068"/>
              <a:gd name="connsiteY7" fmla="*/ 3126378 h 3431177"/>
              <a:gd name="connsiteX8" fmla="*/ 635726 w 5556068"/>
              <a:gd name="connsiteY8" fmla="*/ 2960915 h 3431177"/>
              <a:gd name="connsiteX9" fmla="*/ 905692 w 5556068"/>
              <a:gd name="connsiteY9" fmla="*/ 2978332 h 3431177"/>
              <a:gd name="connsiteX10" fmla="*/ 1706879 w 5556068"/>
              <a:gd name="connsiteY10" fmla="*/ 2612573 h 3431177"/>
              <a:gd name="connsiteX11" fmla="*/ 1907178 w 5556068"/>
              <a:gd name="connsiteY11" fmla="*/ 2360023 h 3431177"/>
              <a:gd name="connsiteX12" fmla="*/ 2438400 w 5556068"/>
              <a:gd name="connsiteY12" fmla="*/ 2447108 h 3431177"/>
              <a:gd name="connsiteX13" fmla="*/ 2743199 w 5556068"/>
              <a:gd name="connsiteY13" fmla="*/ 2299064 h 3431177"/>
              <a:gd name="connsiteX14" fmla="*/ 2856411 w 5556068"/>
              <a:gd name="connsiteY14" fmla="*/ 2403566 h 3431177"/>
              <a:gd name="connsiteX15" fmla="*/ 3013166 w 5556068"/>
              <a:gd name="connsiteY15" fmla="*/ 2743200 h 3431177"/>
              <a:gd name="connsiteX16" fmla="*/ 3300548 w 5556068"/>
              <a:gd name="connsiteY16" fmla="*/ 2612572 h 3431177"/>
              <a:gd name="connsiteX17" fmla="*/ 3997235 w 5556068"/>
              <a:gd name="connsiteY17" fmla="*/ 3169920 h 3431177"/>
              <a:gd name="connsiteX18" fmla="*/ 4632959 w 5556068"/>
              <a:gd name="connsiteY18" fmla="*/ 3431177 h 3431177"/>
              <a:gd name="connsiteX19" fmla="*/ 4963886 w 5556068"/>
              <a:gd name="connsiteY19" fmla="*/ 2708366 h 3431177"/>
              <a:gd name="connsiteX20" fmla="*/ 5242560 w 5556068"/>
              <a:gd name="connsiteY20" fmla="*/ 3431177 h 3431177"/>
              <a:gd name="connsiteX21" fmla="*/ 5111931 w 5556068"/>
              <a:gd name="connsiteY21" fmla="*/ 2778034 h 3431177"/>
              <a:gd name="connsiteX22" fmla="*/ 4754880 w 5556068"/>
              <a:gd name="connsiteY22" fmla="*/ 1907177 h 3431177"/>
              <a:gd name="connsiteX23" fmla="*/ 4998720 w 5556068"/>
              <a:gd name="connsiteY23" fmla="*/ 1698171 h 3431177"/>
              <a:gd name="connsiteX24" fmla="*/ 5556068 w 5556068"/>
              <a:gd name="connsiteY24" fmla="*/ 1515291 h 3431177"/>
              <a:gd name="connsiteX25" fmla="*/ 5207726 w 5556068"/>
              <a:gd name="connsiteY25" fmla="*/ 0 h 3431177"/>
              <a:gd name="connsiteX0" fmla="*/ 4754880 w 5556068"/>
              <a:gd name="connsiteY0" fmla="*/ 1881051 h 3431177"/>
              <a:gd name="connsiteX1" fmla="*/ 3805646 w 5556068"/>
              <a:gd name="connsiteY1" fmla="*/ 1227909 h 3431177"/>
              <a:gd name="connsiteX2" fmla="*/ 2838994 w 5556068"/>
              <a:gd name="connsiteY2" fmla="*/ 888274 h 3431177"/>
              <a:gd name="connsiteX3" fmla="*/ 2377439 w 5556068"/>
              <a:gd name="connsiteY3" fmla="*/ 1741714 h 3431177"/>
              <a:gd name="connsiteX4" fmla="*/ 1680754 w 5556068"/>
              <a:gd name="connsiteY4" fmla="*/ 1872343 h 3431177"/>
              <a:gd name="connsiteX5" fmla="*/ 1149532 w 5556068"/>
              <a:gd name="connsiteY5" fmla="*/ 2116183 h 3431177"/>
              <a:gd name="connsiteX6" fmla="*/ 0 w 5556068"/>
              <a:gd name="connsiteY6" fmla="*/ 2734491 h 3431177"/>
              <a:gd name="connsiteX7" fmla="*/ 113211 w 5556068"/>
              <a:gd name="connsiteY7" fmla="*/ 3126378 h 3431177"/>
              <a:gd name="connsiteX8" fmla="*/ 635726 w 5556068"/>
              <a:gd name="connsiteY8" fmla="*/ 2960915 h 3431177"/>
              <a:gd name="connsiteX9" fmla="*/ 905692 w 5556068"/>
              <a:gd name="connsiteY9" fmla="*/ 2978332 h 3431177"/>
              <a:gd name="connsiteX10" fmla="*/ 1706879 w 5556068"/>
              <a:gd name="connsiteY10" fmla="*/ 2612573 h 3431177"/>
              <a:gd name="connsiteX11" fmla="*/ 1907178 w 5556068"/>
              <a:gd name="connsiteY11" fmla="*/ 2360023 h 3431177"/>
              <a:gd name="connsiteX12" fmla="*/ 2438400 w 5556068"/>
              <a:gd name="connsiteY12" fmla="*/ 2447108 h 3431177"/>
              <a:gd name="connsiteX13" fmla="*/ 2743199 w 5556068"/>
              <a:gd name="connsiteY13" fmla="*/ 2299064 h 3431177"/>
              <a:gd name="connsiteX14" fmla="*/ 2856411 w 5556068"/>
              <a:gd name="connsiteY14" fmla="*/ 2403566 h 3431177"/>
              <a:gd name="connsiteX15" fmla="*/ 3013166 w 5556068"/>
              <a:gd name="connsiteY15" fmla="*/ 2743200 h 3431177"/>
              <a:gd name="connsiteX16" fmla="*/ 3300548 w 5556068"/>
              <a:gd name="connsiteY16" fmla="*/ 2612572 h 3431177"/>
              <a:gd name="connsiteX17" fmla="*/ 3997235 w 5556068"/>
              <a:gd name="connsiteY17" fmla="*/ 3169920 h 3431177"/>
              <a:gd name="connsiteX18" fmla="*/ 4632959 w 5556068"/>
              <a:gd name="connsiteY18" fmla="*/ 3431177 h 3431177"/>
              <a:gd name="connsiteX19" fmla="*/ 4963886 w 5556068"/>
              <a:gd name="connsiteY19" fmla="*/ 2708366 h 3431177"/>
              <a:gd name="connsiteX20" fmla="*/ 5242560 w 5556068"/>
              <a:gd name="connsiteY20" fmla="*/ 3431177 h 3431177"/>
              <a:gd name="connsiteX21" fmla="*/ 5111931 w 5556068"/>
              <a:gd name="connsiteY21" fmla="*/ 2778034 h 3431177"/>
              <a:gd name="connsiteX22" fmla="*/ 4754880 w 5556068"/>
              <a:gd name="connsiteY22" fmla="*/ 1907177 h 3431177"/>
              <a:gd name="connsiteX23" fmla="*/ 4998720 w 5556068"/>
              <a:gd name="connsiteY23" fmla="*/ 1698171 h 3431177"/>
              <a:gd name="connsiteX24" fmla="*/ 5556068 w 5556068"/>
              <a:gd name="connsiteY24" fmla="*/ 1515291 h 3431177"/>
              <a:gd name="connsiteX25" fmla="*/ 5207726 w 5556068"/>
              <a:gd name="connsiteY25" fmla="*/ 0 h 3431177"/>
              <a:gd name="connsiteX0" fmla="*/ 4754880 w 5556068"/>
              <a:gd name="connsiteY0" fmla="*/ 1881051 h 3431177"/>
              <a:gd name="connsiteX1" fmla="*/ 4267200 w 5556068"/>
              <a:gd name="connsiteY1" fmla="*/ 1436915 h 3431177"/>
              <a:gd name="connsiteX2" fmla="*/ 2838994 w 5556068"/>
              <a:gd name="connsiteY2" fmla="*/ 888274 h 3431177"/>
              <a:gd name="connsiteX3" fmla="*/ 2377439 w 5556068"/>
              <a:gd name="connsiteY3" fmla="*/ 1741714 h 3431177"/>
              <a:gd name="connsiteX4" fmla="*/ 1680754 w 5556068"/>
              <a:gd name="connsiteY4" fmla="*/ 1872343 h 3431177"/>
              <a:gd name="connsiteX5" fmla="*/ 1149532 w 5556068"/>
              <a:gd name="connsiteY5" fmla="*/ 2116183 h 3431177"/>
              <a:gd name="connsiteX6" fmla="*/ 0 w 5556068"/>
              <a:gd name="connsiteY6" fmla="*/ 2734491 h 3431177"/>
              <a:gd name="connsiteX7" fmla="*/ 113211 w 5556068"/>
              <a:gd name="connsiteY7" fmla="*/ 3126378 h 3431177"/>
              <a:gd name="connsiteX8" fmla="*/ 635726 w 5556068"/>
              <a:gd name="connsiteY8" fmla="*/ 2960915 h 3431177"/>
              <a:gd name="connsiteX9" fmla="*/ 905692 w 5556068"/>
              <a:gd name="connsiteY9" fmla="*/ 2978332 h 3431177"/>
              <a:gd name="connsiteX10" fmla="*/ 1706879 w 5556068"/>
              <a:gd name="connsiteY10" fmla="*/ 2612573 h 3431177"/>
              <a:gd name="connsiteX11" fmla="*/ 1907178 w 5556068"/>
              <a:gd name="connsiteY11" fmla="*/ 2360023 h 3431177"/>
              <a:gd name="connsiteX12" fmla="*/ 2438400 w 5556068"/>
              <a:gd name="connsiteY12" fmla="*/ 2447108 h 3431177"/>
              <a:gd name="connsiteX13" fmla="*/ 2743199 w 5556068"/>
              <a:gd name="connsiteY13" fmla="*/ 2299064 h 3431177"/>
              <a:gd name="connsiteX14" fmla="*/ 2856411 w 5556068"/>
              <a:gd name="connsiteY14" fmla="*/ 2403566 h 3431177"/>
              <a:gd name="connsiteX15" fmla="*/ 3013166 w 5556068"/>
              <a:gd name="connsiteY15" fmla="*/ 2743200 h 3431177"/>
              <a:gd name="connsiteX16" fmla="*/ 3300548 w 5556068"/>
              <a:gd name="connsiteY16" fmla="*/ 2612572 h 3431177"/>
              <a:gd name="connsiteX17" fmla="*/ 3997235 w 5556068"/>
              <a:gd name="connsiteY17" fmla="*/ 3169920 h 3431177"/>
              <a:gd name="connsiteX18" fmla="*/ 4632959 w 5556068"/>
              <a:gd name="connsiteY18" fmla="*/ 3431177 h 3431177"/>
              <a:gd name="connsiteX19" fmla="*/ 4963886 w 5556068"/>
              <a:gd name="connsiteY19" fmla="*/ 2708366 h 3431177"/>
              <a:gd name="connsiteX20" fmla="*/ 5242560 w 5556068"/>
              <a:gd name="connsiteY20" fmla="*/ 3431177 h 3431177"/>
              <a:gd name="connsiteX21" fmla="*/ 5111931 w 5556068"/>
              <a:gd name="connsiteY21" fmla="*/ 2778034 h 3431177"/>
              <a:gd name="connsiteX22" fmla="*/ 4754880 w 5556068"/>
              <a:gd name="connsiteY22" fmla="*/ 1907177 h 3431177"/>
              <a:gd name="connsiteX23" fmla="*/ 4998720 w 5556068"/>
              <a:gd name="connsiteY23" fmla="*/ 1698171 h 3431177"/>
              <a:gd name="connsiteX24" fmla="*/ 5556068 w 5556068"/>
              <a:gd name="connsiteY24" fmla="*/ 1515291 h 3431177"/>
              <a:gd name="connsiteX25" fmla="*/ 5207726 w 5556068"/>
              <a:gd name="connsiteY25" fmla="*/ 0 h 3431177"/>
              <a:gd name="connsiteX0" fmla="*/ 4754880 w 5556068"/>
              <a:gd name="connsiteY0" fmla="*/ 1881051 h 3431177"/>
              <a:gd name="connsiteX1" fmla="*/ 4267200 w 5556068"/>
              <a:gd name="connsiteY1" fmla="*/ 1436915 h 3431177"/>
              <a:gd name="connsiteX2" fmla="*/ 2838994 w 5556068"/>
              <a:gd name="connsiteY2" fmla="*/ 888274 h 3431177"/>
              <a:gd name="connsiteX3" fmla="*/ 2377439 w 5556068"/>
              <a:gd name="connsiteY3" fmla="*/ 1741714 h 3431177"/>
              <a:gd name="connsiteX4" fmla="*/ 1680754 w 5556068"/>
              <a:gd name="connsiteY4" fmla="*/ 1872343 h 3431177"/>
              <a:gd name="connsiteX5" fmla="*/ 1149532 w 5556068"/>
              <a:gd name="connsiteY5" fmla="*/ 2116183 h 3431177"/>
              <a:gd name="connsiteX6" fmla="*/ 0 w 5556068"/>
              <a:gd name="connsiteY6" fmla="*/ 2734491 h 3431177"/>
              <a:gd name="connsiteX7" fmla="*/ 113211 w 5556068"/>
              <a:gd name="connsiteY7" fmla="*/ 3126378 h 3431177"/>
              <a:gd name="connsiteX8" fmla="*/ 635726 w 5556068"/>
              <a:gd name="connsiteY8" fmla="*/ 2960915 h 3431177"/>
              <a:gd name="connsiteX9" fmla="*/ 905692 w 5556068"/>
              <a:gd name="connsiteY9" fmla="*/ 2978332 h 3431177"/>
              <a:gd name="connsiteX10" fmla="*/ 1706879 w 5556068"/>
              <a:gd name="connsiteY10" fmla="*/ 2612573 h 3431177"/>
              <a:gd name="connsiteX11" fmla="*/ 1907178 w 5556068"/>
              <a:gd name="connsiteY11" fmla="*/ 2360023 h 3431177"/>
              <a:gd name="connsiteX12" fmla="*/ 2438400 w 5556068"/>
              <a:gd name="connsiteY12" fmla="*/ 2447108 h 3431177"/>
              <a:gd name="connsiteX13" fmla="*/ 2743199 w 5556068"/>
              <a:gd name="connsiteY13" fmla="*/ 2299064 h 3431177"/>
              <a:gd name="connsiteX14" fmla="*/ 2856411 w 5556068"/>
              <a:gd name="connsiteY14" fmla="*/ 2403566 h 3431177"/>
              <a:gd name="connsiteX15" fmla="*/ 3013166 w 5556068"/>
              <a:gd name="connsiteY15" fmla="*/ 2743200 h 3431177"/>
              <a:gd name="connsiteX16" fmla="*/ 3300548 w 5556068"/>
              <a:gd name="connsiteY16" fmla="*/ 2612572 h 3431177"/>
              <a:gd name="connsiteX17" fmla="*/ 3997235 w 5556068"/>
              <a:gd name="connsiteY17" fmla="*/ 3169920 h 3431177"/>
              <a:gd name="connsiteX18" fmla="*/ 4632959 w 5556068"/>
              <a:gd name="connsiteY18" fmla="*/ 3431177 h 3431177"/>
              <a:gd name="connsiteX19" fmla="*/ 5103223 w 5556068"/>
              <a:gd name="connsiteY19" fmla="*/ 2760618 h 3431177"/>
              <a:gd name="connsiteX20" fmla="*/ 5242560 w 5556068"/>
              <a:gd name="connsiteY20" fmla="*/ 3431177 h 3431177"/>
              <a:gd name="connsiteX21" fmla="*/ 5111931 w 5556068"/>
              <a:gd name="connsiteY21" fmla="*/ 2778034 h 3431177"/>
              <a:gd name="connsiteX22" fmla="*/ 4754880 w 5556068"/>
              <a:gd name="connsiteY22" fmla="*/ 1907177 h 3431177"/>
              <a:gd name="connsiteX23" fmla="*/ 4998720 w 5556068"/>
              <a:gd name="connsiteY23" fmla="*/ 1698171 h 3431177"/>
              <a:gd name="connsiteX24" fmla="*/ 5556068 w 5556068"/>
              <a:gd name="connsiteY24" fmla="*/ 1515291 h 3431177"/>
              <a:gd name="connsiteX25" fmla="*/ 5207726 w 5556068"/>
              <a:gd name="connsiteY25" fmla="*/ 0 h 343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6068" h="3431177">
                <a:moveTo>
                  <a:pt x="4754880" y="1881051"/>
                </a:moveTo>
                <a:lnTo>
                  <a:pt x="4267200" y="1436915"/>
                </a:lnTo>
                <a:lnTo>
                  <a:pt x="2838994" y="888274"/>
                </a:lnTo>
                <a:lnTo>
                  <a:pt x="2377439" y="1741714"/>
                </a:lnTo>
                <a:lnTo>
                  <a:pt x="1680754" y="1872343"/>
                </a:lnTo>
                <a:lnTo>
                  <a:pt x="1149532" y="2116183"/>
                </a:lnTo>
                <a:lnTo>
                  <a:pt x="0" y="2734491"/>
                </a:lnTo>
                <a:lnTo>
                  <a:pt x="113211" y="3126378"/>
                </a:lnTo>
                <a:lnTo>
                  <a:pt x="635726" y="2960915"/>
                </a:lnTo>
                <a:lnTo>
                  <a:pt x="905692" y="2978332"/>
                </a:lnTo>
                <a:lnTo>
                  <a:pt x="1706879" y="2612573"/>
                </a:lnTo>
                <a:lnTo>
                  <a:pt x="1907178" y="2360023"/>
                </a:lnTo>
                <a:lnTo>
                  <a:pt x="2438400" y="2447108"/>
                </a:lnTo>
                <a:lnTo>
                  <a:pt x="2743199" y="2299064"/>
                </a:lnTo>
                <a:lnTo>
                  <a:pt x="2856411" y="2403566"/>
                </a:lnTo>
                <a:lnTo>
                  <a:pt x="3013166" y="2743200"/>
                </a:lnTo>
                <a:lnTo>
                  <a:pt x="3300548" y="2612572"/>
                </a:lnTo>
                <a:lnTo>
                  <a:pt x="3997235" y="3169920"/>
                </a:lnTo>
                <a:lnTo>
                  <a:pt x="4632959" y="3431177"/>
                </a:lnTo>
                <a:lnTo>
                  <a:pt x="5103223" y="2760618"/>
                </a:lnTo>
                <a:lnTo>
                  <a:pt x="5242560" y="3431177"/>
                </a:lnTo>
                <a:lnTo>
                  <a:pt x="5111931" y="2778034"/>
                </a:lnTo>
                <a:lnTo>
                  <a:pt x="4754880" y="1907177"/>
                </a:lnTo>
                <a:lnTo>
                  <a:pt x="4998720" y="1698171"/>
                </a:lnTo>
                <a:lnTo>
                  <a:pt x="5556068" y="1515291"/>
                </a:lnTo>
                <a:lnTo>
                  <a:pt x="5207726" y="0"/>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27403390-B50E-4002-92BF-9A7FFD5ED683}"/>
              </a:ext>
            </a:extLst>
          </p:cNvPr>
          <p:cNvSpPr txBox="1"/>
          <p:nvPr/>
        </p:nvSpPr>
        <p:spPr>
          <a:xfrm>
            <a:off x="5144237" y="1310664"/>
            <a:ext cx="277688"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1</a:t>
            </a:r>
          </a:p>
        </p:txBody>
      </p:sp>
      <p:cxnSp>
        <p:nvCxnSpPr>
          <p:cNvPr id="36" name="Rechte verbindingslijn met pijl 35">
            <a:extLst>
              <a:ext uri="{FF2B5EF4-FFF2-40B4-BE49-F238E27FC236}">
                <a16:creationId xmlns:a16="http://schemas.microsoft.com/office/drawing/2014/main" id="{201C58CE-4709-4762-9138-51D0FE5C6C7C}"/>
              </a:ext>
            </a:extLst>
          </p:cNvPr>
          <p:cNvCxnSpPr>
            <a:cxnSpLocks/>
            <a:endCxn id="30" idx="16"/>
          </p:cNvCxnSpPr>
          <p:nvPr/>
        </p:nvCxnSpPr>
        <p:spPr>
          <a:xfrm flipV="1">
            <a:off x="3977547" y="4554611"/>
            <a:ext cx="715197" cy="90314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Tekstvak 27">
            <a:extLst>
              <a:ext uri="{FF2B5EF4-FFF2-40B4-BE49-F238E27FC236}">
                <a16:creationId xmlns:a16="http://schemas.microsoft.com/office/drawing/2014/main" id="{E623CF07-D23E-45D5-85F9-ECFE1BB19A28}"/>
              </a:ext>
            </a:extLst>
          </p:cNvPr>
          <p:cNvSpPr txBox="1"/>
          <p:nvPr/>
        </p:nvSpPr>
        <p:spPr>
          <a:xfrm>
            <a:off x="4939195" y="2196463"/>
            <a:ext cx="1683411" cy="6001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nl-NL" sz="1100" dirty="0" err="1"/>
              <a:t>Kerksedriessen</a:t>
            </a:r>
            <a:r>
              <a:rPr lang="nl-NL" sz="1100" dirty="0"/>
              <a:t>:</a:t>
            </a:r>
          </a:p>
          <a:p>
            <a:pPr marL="171450" indent="-171450">
              <a:buFontTx/>
              <a:buChar char="-"/>
            </a:pPr>
            <a:r>
              <a:rPr lang="nl-NL" sz="1100" dirty="0"/>
              <a:t>Parkeerverbod</a:t>
            </a:r>
          </a:p>
          <a:p>
            <a:pPr marL="171450" indent="-171450">
              <a:buFontTx/>
              <a:buChar char="-"/>
            </a:pPr>
            <a:r>
              <a:rPr lang="nl-NL" sz="1100" dirty="0"/>
              <a:t>Verkeersbord</a:t>
            </a:r>
          </a:p>
        </p:txBody>
      </p:sp>
      <p:sp>
        <p:nvSpPr>
          <p:cNvPr id="31" name="Tekstvak 30">
            <a:extLst>
              <a:ext uri="{FF2B5EF4-FFF2-40B4-BE49-F238E27FC236}">
                <a16:creationId xmlns:a16="http://schemas.microsoft.com/office/drawing/2014/main" id="{EDAF7790-756A-4510-97B6-D3C9FC6DA02A}"/>
              </a:ext>
            </a:extLst>
          </p:cNvPr>
          <p:cNvSpPr txBox="1"/>
          <p:nvPr/>
        </p:nvSpPr>
        <p:spPr>
          <a:xfrm>
            <a:off x="4640073" y="2210910"/>
            <a:ext cx="235371" cy="2616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1100" dirty="0"/>
              <a:t>+</a:t>
            </a:r>
          </a:p>
        </p:txBody>
      </p:sp>
    </p:spTree>
    <p:extLst>
      <p:ext uri="{BB962C8B-B14F-4D97-AF65-F5344CB8AC3E}">
        <p14:creationId xmlns:p14="http://schemas.microsoft.com/office/powerpoint/2010/main" val="2403855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1. Sint </a:t>
            </a:r>
            <a:r>
              <a:rPr lang="nl-NL" dirty="0" err="1"/>
              <a:t>Wilberstplein</a:t>
            </a:r>
            <a:endParaRPr lang="nl-NL" dirty="0"/>
          </a:p>
        </p:txBody>
      </p:sp>
      <p:graphicFrame>
        <p:nvGraphicFramePr>
          <p:cNvPr id="4" name="Tabel 3">
            <a:extLst>
              <a:ext uri="{FF2B5EF4-FFF2-40B4-BE49-F238E27FC236}">
                <a16:creationId xmlns:a16="http://schemas.microsoft.com/office/drawing/2014/main" id="{CEEE22B8-82BC-4AD8-A726-D469094F3A5D}"/>
              </a:ext>
            </a:extLst>
          </p:cNvPr>
          <p:cNvGraphicFramePr>
            <a:graphicFrameLocks noGrp="1"/>
          </p:cNvGraphicFramePr>
          <p:nvPr>
            <p:extLst>
              <p:ext uri="{D42A27DB-BD31-4B8C-83A1-F6EECF244321}">
                <p14:modId xmlns:p14="http://schemas.microsoft.com/office/powerpoint/2010/main" val="1507274155"/>
              </p:ext>
            </p:extLst>
          </p:nvPr>
        </p:nvGraphicFramePr>
        <p:xfrm>
          <a:off x="457200" y="1484784"/>
          <a:ext cx="8123239" cy="1712693"/>
        </p:xfrm>
        <a:graphic>
          <a:graphicData uri="http://schemas.openxmlformats.org/drawingml/2006/table">
            <a:tbl>
              <a:tblPr>
                <a:tableStyleId>{5C22544A-7EE6-4342-B048-85BDC9FD1C3A}</a:tableStyleId>
              </a:tblPr>
              <a:tblGrid>
                <a:gridCol w="8123239">
                  <a:extLst>
                    <a:ext uri="{9D8B030D-6E8A-4147-A177-3AD203B41FA5}">
                      <a16:colId xmlns:a16="http://schemas.microsoft.com/office/drawing/2014/main" val="3775053475"/>
                    </a:ext>
                  </a:extLst>
                </a:gridCol>
              </a:tblGrid>
              <a:tr h="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l-NL" sz="1400" dirty="0"/>
                        <a:t>Om 18.30uur start op het Sint </a:t>
                      </a:r>
                      <a:r>
                        <a:rPr lang="nl-NL" sz="1400" dirty="0" err="1"/>
                        <a:t>Wilbertsplein</a:t>
                      </a:r>
                      <a:r>
                        <a:rPr lang="nl-NL" sz="1400" dirty="0"/>
                        <a:t> de wijkschouw. Iedereen stelt zich kort voor, waarna de invulling van de avond wordt doorgenomen. Vooraf zijn de onderwerpen door inwoners aangemeld. Op basis van deze onderwerpen is een route en planning gemaakt en deze is vooraf gedeeld met de deelnemende inwoners. Al lopend komen we langs de verschillende locaties. De tijden waarop de locaties worden aangedaan zijn van tevoren gecommuniceerd, het staat inwoners vrij om de hele avond aanwezig te zijn of om per onderwerp aan te sluiten.</a:t>
                      </a:r>
                    </a:p>
                    <a:p>
                      <a:pPr marL="0" marR="0" lvl="0" indent="0" algn="l" defTabSz="914400" rtl="0" eaLnBrk="1" fontAlgn="t" latinLnBrk="0" hangingPunct="1">
                        <a:lnSpc>
                          <a:spcPct val="100000"/>
                        </a:lnSpc>
                        <a:spcBef>
                          <a:spcPts val="0"/>
                        </a:spcBef>
                        <a:spcAft>
                          <a:spcPts val="0"/>
                        </a:spcAft>
                        <a:buClrTx/>
                        <a:buSzTx/>
                        <a:buFontTx/>
                        <a:buNone/>
                        <a:tabLst/>
                        <a:defRPr/>
                      </a:pPr>
                      <a:endParaRPr lang="nl-NL" sz="1400" b="0" i="0" u="none" strike="noStrike" dirty="0">
                        <a:solidFill>
                          <a:srgbClr val="000000"/>
                        </a:solidFill>
                        <a:effectLst/>
                        <a:latin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nl-NL" sz="1400" b="0" i="1" u="none" strike="noStrike" dirty="0">
                          <a:solidFill>
                            <a:srgbClr val="000000"/>
                          </a:solidFill>
                          <a:effectLst/>
                          <a:latin typeface="Arial" panose="020B0604020202020204" pitchFamily="34" charset="0"/>
                        </a:rPr>
                        <a:t>Updates zijn schuingedrukt weergegeven. Dit is het </a:t>
                      </a:r>
                      <a:r>
                        <a:rPr lang="nl-NL" sz="1400" b="0" i="1" u="none" strike="noStrike">
                          <a:solidFill>
                            <a:srgbClr val="000000"/>
                          </a:solidFill>
                          <a:effectLst/>
                          <a:latin typeface="Arial" panose="020B0604020202020204" pitchFamily="34" charset="0"/>
                        </a:rPr>
                        <a:t>laatste terugkoppelingsverslag</a:t>
                      </a:r>
                      <a:r>
                        <a:rPr lang="nl-NL" sz="1400" b="0" i="1" u="none" strike="noStrike" dirty="0">
                          <a:solidFill>
                            <a:srgbClr val="000000"/>
                          </a:solidFill>
                          <a:effectLst/>
                          <a:latin typeface="Arial" panose="020B0604020202020204" pitchFamily="34" charset="0"/>
                        </a:rPr>
                        <a:t>.</a:t>
                      </a:r>
                      <a:endParaRPr lang="nl-NL" sz="1200" b="0" i="1" u="none" strike="noStrike" dirty="0">
                        <a:solidFill>
                          <a:srgbClr val="000000"/>
                        </a:solidFill>
                        <a:effectLst/>
                        <a:latin typeface="Arial" panose="020B0604020202020204" pitchFamily="34" charset="0"/>
                      </a:endParaRPr>
                    </a:p>
                  </a:txBody>
                  <a:tcPr marL="5813" marR="5813" marT="5813" marB="0"/>
                </a:tc>
                <a:extLst>
                  <a:ext uri="{0D108BD9-81ED-4DB2-BD59-A6C34878D82A}">
                    <a16:rowId xmlns:a16="http://schemas.microsoft.com/office/drawing/2014/main" val="2924687138"/>
                  </a:ext>
                </a:extLst>
              </a:tr>
            </a:tbl>
          </a:graphicData>
        </a:graphic>
      </p:graphicFrame>
    </p:spTree>
    <p:extLst>
      <p:ext uri="{BB962C8B-B14F-4D97-AF65-F5344CB8AC3E}">
        <p14:creationId xmlns:p14="http://schemas.microsoft.com/office/powerpoint/2010/main" val="292356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2. </a:t>
            </a:r>
            <a:r>
              <a:rPr lang="nl-NL" dirty="0" err="1"/>
              <a:t>Gemertseweg</a:t>
            </a:r>
            <a:r>
              <a:rPr lang="nl-NL" dirty="0"/>
              <a:t> (verkeer)</a:t>
            </a:r>
          </a:p>
        </p:txBody>
      </p:sp>
      <p:graphicFrame>
        <p:nvGraphicFramePr>
          <p:cNvPr id="3" name="Tabel 2">
            <a:extLst>
              <a:ext uri="{FF2B5EF4-FFF2-40B4-BE49-F238E27FC236}">
                <a16:creationId xmlns:a16="http://schemas.microsoft.com/office/drawing/2014/main" id="{AF0DA23A-3EE4-4A37-BC96-DBF4AB50A858}"/>
              </a:ext>
            </a:extLst>
          </p:cNvPr>
          <p:cNvGraphicFramePr>
            <a:graphicFrameLocks noGrp="1"/>
          </p:cNvGraphicFramePr>
          <p:nvPr>
            <p:extLst>
              <p:ext uri="{D42A27DB-BD31-4B8C-83A1-F6EECF244321}">
                <p14:modId xmlns:p14="http://schemas.microsoft.com/office/powerpoint/2010/main" val="492501134"/>
              </p:ext>
            </p:extLst>
          </p:nvPr>
        </p:nvGraphicFramePr>
        <p:xfrm>
          <a:off x="424271" y="1340768"/>
          <a:ext cx="8123238" cy="1624648"/>
        </p:xfrm>
        <a:graphic>
          <a:graphicData uri="http://schemas.openxmlformats.org/drawingml/2006/table">
            <a:tbl>
              <a:tblPr>
                <a:tableStyleId>{5C22544A-7EE6-4342-B048-85BDC9FD1C3A}</a:tableStyleId>
              </a:tblPr>
              <a:tblGrid>
                <a:gridCol w="2419537">
                  <a:extLst>
                    <a:ext uri="{9D8B030D-6E8A-4147-A177-3AD203B41FA5}">
                      <a16:colId xmlns:a16="http://schemas.microsoft.com/office/drawing/2014/main" val="578841383"/>
                    </a:ext>
                  </a:extLst>
                </a:gridCol>
                <a:gridCol w="5054059">
                  <a:extLst>
                    <a:ext uri="{9D8B030D-6E8A-4147-A177-3AD203B41FA5}">
                      <a16:colId xmlns:a16="http://schemas.microsoft.com/office/drawing/2014/main" val="3624270590"/>
                    </a:ext>
                  </a:extLst>
                </a:gridCol>
                <a:gridCol w="649642">
                  <a:extLst>
                    <a:ext uri="{9D8B030D-6E8A-4147-A177-3AD203B41FA5}">
                      <a16:colId xmlns:a16="http://schemas.microsoft.com/office/drawing/2014/main" val="3867306525"/>
                    </a:ext>
                  </a:extLst>
                </a:gridCol>
              </a:tblGrid>
              <a:tr h="162465">
                <a:tc>
                  <a:txBody>
                    <a:bodyPr/>
                    <a:lstStyle/>
                    <a:p>
                      <a:pPr algn="l" fontAlgn="t"/>
                      <a:r>
                        <a:rPr lang="nl-NL" sz="900" b="1" u="none" strike="noStrike" dirty="0" err="1">
                          <a:effectLst/>
                        </a:rPr>
                        <a:t>Gemertseweg</a:t>
                      </a:r>
                      <a:r>
                        <a:rPr lang="nl-NL" sz="900" b="1" u="none" strike="noStrike" dirty="0">
                          <a:effectLst/>
                        </a:rPr>
                        <a:t> - verkeerssituatie</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4121401379"/>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532606988"/>
                  </a:ext>
                </a:extLst>
              </a:tr>
              <a:tr h="1299718">
                <a:tc>
                  <a:txBody>
                    <a:bodyPr/>
                    <a:lstStyle/>
                    <a:p>
                      <a:pPr algn="l" fontAlgn="t"/>
                      <a:r>
                        <a:rPr lang="nl-NL" sz="900" u="none" strike="noStrike">
                          <a:effectLst/>
                        </a:rPr>
                        <a:t>Het is een 50 km/u weg, maar er wordt harder gereden dan dat. Kunnen er extra/andere maatregelen worden genomen?</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Vanuit het Verkeersveiligheidsplan wordt een planning gemaakt welke wegen wanneer aangepakt moeten worden. Zodra de </a:t>
                      </a:r>
                      <a:r>
                        <a:rPr lang="nl-NL" sz="900" u="none" strike="noStrike" dirty="0" err="1">
                          <a:effectLst/>
                        </a:rPr>
                        <a:t>Gemertseweg</a:t>
                      </a:r>
                      <a:r>
                        <a:rPr lang="nl-NL" sz="900" u="none" strike="noStrike" dirty="0">
                          <a:effectLst/>
                        </a:rPr>
                        <a:t> aan de beurt is, zal met omwonenden gesproken worden over de inrichting van de nieuwe weg. In de tussentijd zal de </a:t>
                      </a:r>
                      <a:r>
                        <a:rPr lang="nl-NL" sz="900" u="none" strike="noStrike" dirty="0" err="1">
                          <a:effectLst/>
                        </a:rPr>
                        <a:t>Gemertseweg</a:t>
                      </a:r>
                      <a:r>
                        <a:rPr lang="nl-NL" sz="900" u="none" strike="noStrike" dirty="0">
                          <a:effectLst/>
                        </a:rPr>
                        <a:t> opgenomen worden in de planning voor een tijdelijke snelheidsdisplay, dat dan ca. twee weken zal hangen. </a:t>
                      </a:r>
                      <a:r>
                        <a:rPr lang="nl-NL" sz="900" i="0" u="none" strike="noStrike" dirty="0">
                          <a:effectLst/>
                        </a:rPr>
                        <a:t>Volgens de planning heeft het display deze maand gedurende twee weken gehangen. De weg zal later dit najaar nogmaals in de planning worden opgenomen.</a:t>
                      </a:r>
                    </a:p>
                    <a:p>
                      <a:pPr marL="0" marR="0" lvl="0" indent="0" algn="l" defTabSz="914400" rtl="0" eaLnBrk="1" fontAlgn="t" latinLnBrk="0" hangingPunct="1">
                        <a:lnSpc>
                          <a:spcPct val="100000"/>
                        </a:lnSpc>
                        <a:spcBef>
                          <a:spcPts val="0"/>
                        </a:spcBef>
                        <a:spcAft>
                          <a:spcPts val="0"/>
                        </a:spcAft>
                        <a:buClrTx/>
                        <a:buSzTx/>
                        <a:buFontTx/>
                        <a:buNone/>
                        <a:tabLst/>
                        <a:defRPr/>
                      </a:pPr>
                      <a:r>
                        <a:rPr lang="nl-NL" sz="900" i="1" u="none" strike="noStrike" dirty="0">
                          <a:solidFill>
                            <a:schemeClr val="tx1"/>
                          </a:solidFill>
                          <a:effectLst/>
                        </a:rPr>
                        <a:t>Wanneer u zelf iets zou willen ondernemen kan een melding van een onveilige verkeerssituatie worden gemaakt, om samen met VVN in actie te komen om de veiligheid te verbeteren. Deze melding kan gemaakt worden bij Veilig Verkeer Nederland: </a:t>
                      </a:r>
                      <a:r>
                        <a:rPr lang="nl-NL" sz="900" i="1" u="none" strike="noStrike" dirty="0">
                          <a:solidFill>
                            <a:schemeClr val="tx1"/>
                          </a:solidFill>
                          <a:effectLst/>
                          <a:hlinkClick r:id="rId2"/>
                        </a:rPr>
                        <a:t>https://participatiepunt.vvn.nl/</a:t>
                      </a:r>
                      <a:r>
                        <a:rPr lang="nl-NL" sz="900" i="1" u="none" strike="noStrike" dirty="0">
                          <a:solidFill>
                            <a:schemeClr val="tx1"/>
                          </a:solidFill>
                          <a:effectLst/>
                        </a:rPr>
                        <a:t>.</a:t>
                      </a: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95053069"/>
                  </a:ext>
                </a:extLst>
              </a:tr>
            </a:tbl>
          </a:graphicData>
        </a:graphic>
      </p:graphicFrame>
      <p:pic>
        <p:nvPicPr>
          <p:cNvPr id="5" name="Afbeelding 4">
            <a:extLst>
              <a:ext uri="{FF2B5EF4-FFF2-40B4-BE49-F238E27FC236}">
                <a16:creationId xmlns:a16="http://schemas.microsoft.com/office/drawing/2014/main" id="{4B11116F-39D6-4B6B-83E4-C6AC8968C19C}"/>
              </a:ext>
            </a:extLst>
          </p:cNvPr>
          <p:cNvPicPr>
            <a:picLocks noChangeAspect="1"/>
          </p:cNvPicPr>
          <p:nvPr/>
        </p:nvPicPr>
        <p:blipFill rotWithShape="1">
          <a:blip r:embed="rId3"/>
          <a:srcRect l="6636"/>
          <a:stretch/>
        </p:blipFill>
        <p:spPr>
          <a:xfrm>
            <a:off x="4211960" y="3087242"/>
            <a:ext cx="4335549" cy="3312943"/>
          </a:xfrm>
          <a:prstGeom prst="rect">
            <a:avLst/>
          </a:prstGeom>
        </p:spPr>
      </p:pic>
      <p:pic>
        <p:nvPicPr>
          <p:cNvPr id="9" name="Afbeelding 8" descr="Afbeelding met boom, buiten&#10;&#10;Automatisch gegenereerde beschrijving">
            <a:extLst>
              <a:ext uri="{FF2B5EF4-FFF2-40B4-BE49-F238E27FC236}">
                <a16:creationId xmlns:a16="http://schemas.microsoft.com/office/drawing/2014/main" id="{BCBCDC29-63ED-4B81-A397-E7C3D9E92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241" t="10962" r="10487"/>
          <a:stretch/>
        </p:blipFill>
        <p:spPr>
          <a:xfrm rot="5400000">
            <a:off x="606099" y="2938346"/>
            <a:ext cx="3312945" cy="3610744"/>
          </a:xfrm>
          <a:prstGeom prst="rect">
            <a:avLst/>
          </a:prstGeom>
        </p:spPr>
      </p:pic>
      <p:sp>
        <p:nvSpPr>
          <p:cNvPr id="10" name="Ovaal 9">
            <a:extLst>
              <a:ext uri="{FF2B5EF4-FFF2-40B4-BE49-F238E27FC236}">
                <a16:creationId xmlns:a16="http://schemas.microsoft.com/office/drawing/2014/main" id="{8A9C328E-A9D4-489F-904F-135DDABDE25B}"/>
              </a:ext>
            </a:extLst>
          </p:cNvPr>
          <p:cNvSpPr/>
          <p:nvPr/>
        </p:nvSpPr>
        <p:spPr>
          <a:xfrm>
            <a:off x="5868144" y="3645024"/>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5053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3D136BAE-8157-4EDB-B4EA-EA5FB25B8278}"/>
              </a:ext>
            </a:extLst>
          </p:cNvPr>
          <p:cNvGraphicFramePr>
            <a:graphicFrameLocks noGrp="1"/>
          </p:cNvGraphicFramePr>
          <p:nvPr>
            <p:extLst>
              <p:ext uri="{D42A27DB-BD31-4B8C-83A1-F6EECF244321}">
                <p14:modId xmlns:p14="http://schemas.microsoft.com/office/powerpoint/2010/main" val="697572263"/>
              </p:ext>
            </p:extLst>
          </p:nvPr>
        </p:nvGraphicFramePr>
        <p:xfrm>
          <a:off x="446542" y="1340768"/>
          <a:ext cx="8123237" cy="2924366"/>
        </p:xfrm>
        <a:graphic>
          <a:graphicData uri="http://schemas.openxmlformats.org/drawingml/2006/table">
            <a:tbl>
              <a:tblPr>
                <a:tableStyleId>{5C22544A-7EE6-4342-B048-85BDC9FD1C3A}</a:tableStyleId>
              </a:tblPr>
              <a:tblGrid>
                <a:gridCol w="3713789">
                  <a:extLst>
                    <a:ext uri="{9D8B030D-6E8A-4147-A177-3AD203B41FA5}">
                      <a16:colId xmlns:a16="http://schemas.microsoft.com/office/drawing/2014/main" val="3365694518"/>
                    </a:ext>
                  </a:extLst>
                </a:gridCol>
                <a:gridCol w="3759806">
                  <a:extLst>
                    <a:ext uri="{9D8B030D-6E8A-4147-A177-3AD203B41FA5}">
                      <a16:colId xmlns:a16="http://schemas.microsoft.com/office/drawing/2014/main" val="936819607"/>
                    </a:ext>
                  </a:extLst>
                </a:gridCol>
                <a:gridCol w="649642">
                  <a:extLst>
                    <a:ext uri="{9D8B030D-6E8A-4147-A177-3AD203B41FA5}">
                      <a16:colId xmlns:a16="http://schemas.microsoft.com/office/drawing/2014/main" val="3519718092"/>
                    </a:ext>
                  </a:extLst>
                </a:gridCol>
              </a:tblGrid>
              <a:tr h="162465">
                <a:tc>
                  <a:txBody>
                    <a:bodyPr/>
                    <a:lstStyle/>
                    <a:p>
                      <a:pPr algn="l" fontAlgn="t"/>
                      <a:r>
                        <a:rPr lang="nl-NL" sz="900" b="1" u="none" strike="noStrike" dirty="0" err="1">
                          <a:effectLst/>
                        </a:rPr>
                        <a:t>Woonbos</a:t>
                      </a:r>
                      <a:r>
                        <a:rPr lang="nl-NL" sz="900" b="1" u="none" strike="noStrike" dirty="0">
                          <a:effectLst/>
                        </a:rPr>
                        <a:t> </a:t>
                      </a:r>
                      <a:r>
                        <a:rPr lang="nl-NL" sz="900" b="1" u="none" strike="noStrike" dirty="0" err="1">
                          <a:effectLst/>
                        </a:rPr>
                        <a:t>Hoekendaal</a:t>
                      </a:r>
                      <a:r>
                        <a:rPr lang="nl-NL" sz="900" b="1" u="none" strike="noStrike" dirty="0">
                          <a:effectLst/>
                        </a:rPr>
                        <a:t> - aanplantingsplicht</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782873975"/>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805688759"/>
                  </a:ext>
                </a:extLst>
              </a:tr>
              <a:tr h="1137253">
                <a:tc>
                  <a:txBody>
                    <a:bodyPr/>
                    <a:lstStyle/>
                    <a:p>
                      <a:pPr algn="l" fontAlgn="t"/>
                      <a:r>
                        <a:rPr lang="nl-NL" sz="900" u="none" strike="noStrike">
                          <a:effectLst/>
                        </a:rPr>
                        <a:t>Er wordt veel (bij)gebouwd, het woonbos lijkt de laatste jaren steeds kaler te worden. Ook door stormen raken bomen beschadigd of vallen ze om. (Hoe) ziet de gemeente erop toe dat het karakter van het woonbos behouden blijft?</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Het hele </a:t>
                      </a:r>
                      <a:r>
                        <a:rPr lang="nl-NL" sz="900" u="none" strike="noStrike" dirty="0" err="1">
                          <a:effectLst/>
                        </a:rPr>
                        <a:t>woonbos</a:t>
                      </a:r>
                      <a:r>
                        <a:rPr lang="nl-NL" sz="900" u="none" strike="noStrike" dirty="0">
                          <a:effectLst/>
                        </a:rPr>
                        <a:t> ligt op de Groene Kaart, dat wil zeggen dat voor elke boom die gekapt wordt bij de gemeente een vergunning aangevraagd dient te worden. Bij die vergunningverlening kunnen eisen worden gesteld, zoals het compenseren van de kap door nieuwe aanplanting. </a:t>
                      </a:r>
                    </a:p>
                    <a:p>
                      <a:pPr algn="l" fontAlgn="t"/>
                      <a:r>
                        <a:rPr lang="nl-NL" sz="900" u="none" strike="noStrike" dirty="0">
                          <a:effectLst/>
                        </a:rPr>
                        <a:t>Het voorstel is dat inwoners van de wijk samen kijken of er een beplantingsactie(comité) kan worden opgezet. De gemeente kan hierbij indien gewenst meekijken en faciliteren met kennis.</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Inwoners </a:t>
                      </a:r>
                      <a:r>
                        <a:rPr lang="nl-NL" sz="900" u="none" strike="noStrike" dirty="0" err="1">
                          <a:effectLst/>
                        </a:rPr>
                        <a:t>woonbos</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807531386"/>
                  </a:ext>
                </a:extLst>
              </a:tr>
              <a:tr h="1462183">
                <a:tc>
                  <a:txBody>
                    <a:bodyPr/>
                    <a:lstStyle/>
                    <a:p>
                      <a:pPr algn="l" fontAlgn="t"/>
                      <a:r>
                        <a:rPr lang="nl-NL" sz="900" u="none" strike="noStrike" dirty="0">
                          <a:effectLst/>
                        </a:rPr>
                        <a:t>Er wordt illegaal groenafval gestort op de openbare weg.</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Het is niet het beleid om afval direct weg te halen. Dan wordt de </a:t>
                      </a:r>
                      <a:r>
                        <a:rPr lang="nl-NL" sz="900" u="none" strike="noStrike" dirty="0" err="1">
                          <a:effectLst/>
                        </a:rPr>
                        <a:t>dumper</a:t>
                      </a:r>
                      <a:r>
                        <a:rPr lang="nl-NL" sz="900" u="none" strike="noStrike" dirty="0">
                          <a:effectLst/>
                        </a:rPr>
                        <a:t> 'beloond' en moeten omwonenden betalen voor het afval van een ander. Het gaat hier ook om eigen verantwoordelijkheid. We vragen inwoners elkaar aan te spreken als er afval wordt gedumpt. Ook kan gebeld worden naar 0900-8844. Groenafval kan gratis naar de milieustraat worden gebracht. Als dat niet lukt dan kan gekeken worden of de </a:t>
                      </a:r>
                      <a:r>
                        <a:rPr lang="nl-NL" sz="900" u="none" strike="noStrike" dirty="0" err="1">
                          <a:effectLst/>
                        </a:rPr>
                        <a:t>kliko</a:t>
                      </a:r>
                      <a:r>
                        <a:rPr lang="nl-NL" sz="900" u="none" strike="noStrike" dirty="0">
                          <a:effectLst/>
                        </a:rPr>
                        <a:t> van de buurman kan worden geleend of het afval een week in eigen tuin kan blijven liggen. De BOA zal een extra controle ronde doen tegen dumpafval.</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Inwoners/ Gemeente</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046325737"/>
                  </a:ext>
                </a:extLst>
              </a:tr>
            </a:tbl>
          </a:graphicData>
        </a:graphic>
      </p:graphicFrame>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p:txBody>
          <a:bodyPr/>
          <a:lstStyle/>
          <a:p>
            <a:r>
              <a:rPr lang="nl-NL" dirty="0"/>
              <a:t>3. </a:t>
            </a:r>
            <a:r>
              <a:rPr lang="nl-NL" dirty="0" err="1"/>
              <a:t>Woonbos</a:t>
            </a:r>
            <a:r>
              <a:rPr lang="nl-NL" dirty="0"/>
              <a:t> (groen)</a:t>
            </a:r>
          </a:p>
        </p:txBody>
      </p:sp>
      <p:pic>
        <p:nvPicPr>
          <p:cNvPr id="5" name="Afbeelding 4">
            <a:extLst>
              <a:ext uri="{FF2B5EF4-FFF2-40B4-BE49-F238E27FC236}">
                <a16:creationId xmlns:a16="http://schemas.microsoft.com/office/drawing/2014/main" id="{4B11116F-39D6-4B6B-83E4-C6AC8968C19C}"/>
              </a:ext>
            </a:extLst>
          </p:cNvPr>
          <p:cNvPicPr>
            <a:picLocks noChangeAspect="1"/>
          </p:cNvPicPr>
          <p:nvPr/>
        </p:nvPicPr>
        <p:blipFill rotWithShape="1">
          <a:blip r:embed="rId2"/>
          <a:srcRect l="6636" t="41315"/>
          <a:stretch/>
        </p:blipFill>
        <p:spPr>
          <a:xfrm>
            <a:off x="4211960" y="4455969"/>
            <a:ext cx="4335549" cy="1944216"/>
          </a:xfrm>
          <a:prstGeom prst="rect">
            <a:avLst/>
          </a:prstGeom>
        </p:spPr>
      </p:pic>
      <p:pic>
        <p:nvPicPr>
          <p:cNvPr id="9" name="Afbeelding 8">
            <a:extLst>
              <a:ext uri="{FF2B5EF4-FFF2-40B4-BE49-F238E27FC236}">
                <a16:creationId xmlns:a16="http://schemas.microsoft.com/office/drawing/2014/main" id="{BCBCDC29-63ED-4B81-A397-E7C3D9E921E6}"/>
              </a:ext>
            </a:extLst>
          </p:cNvPr>
          <p:cNvPicPr>
            <a:picLocks noChangeAspect="1"/>
          </p:cNvPicPr>
          <p:nvPr/>
        </p:nvPicPr>
        <p:blipFill>
          <a:blip r:embed="rId3" cstate="print">
            <a:extLst>
              <a:ext uri="{28A0092B-C50C-407E-A947-70E740481C1C}">
                <a14:useLocalDpi xmlns:a14="http://schemas.microsoft.com/office/drawing/2010/main" val="0"/>
              </a:ext>
            </a:extLst>
          </a:blip>
          <a:srcRect l="29808" r="29808"/>
          <a:stretch/>
        </p:blipFill>
        <p:spPr>
          <a:xfrm rot="5400000">
            <a:off x="1290464" y="3622705"/>
            <a:ext cx="1944216" cy="3610744"/>
          </a:xfrm>
          <a:prstGeom prst="rect">
            <a:avLst/>
          </a:prstGeom>
        </p:spPr>
      </p:pic>
      <p:sp>
        <p:nvSpPr>
          <p:cNvPr id="8" name="Ovaal 7">
            <a:extLst>
              <a:ext uri="{FF2B5EF4-FFF2-40B4-BE49-F238E27FC236}">
                <a16:creationId xmlns:a16="http://schemas.microsoft.com/office/drawing/2014/main" id="{22B21B13-5A10-4DF6-B5C7-FB50A8DF49CB}"/>
              </a:ext>
            </a:extLst>
          </p:cNvPr>
          <p:cNvSpPr/>
          <p:nvPr/>
        </p:nvSpPr>
        <p:spPr>
          <a:xfrm>
            <a:off x="4572000" y="4786039"/>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4419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19445BA-7A44-4902-9E33-838D60EEC83E}"/>
              </a:ext>
            </a:extLst>
          </p:cNvPr>
          <p:cNvPicPr>
            <a:picLocks noChangeAspect="1"/>
          </p:cNvPicPr>
          <p:nvPr/>
        </p:nvPicPr>
        <p:blipFill rotWithShape="1">
          <a:blip r:embed="rId2"/>
          <a:srcRect l="6636" t="23358"/>
          <a:stretch/>
        </p:blipFill>
        <p:spPr>
          <a:xfrm>
            <a:off x="4211960" y="3861041"/>
            <a:ext cx="4335549" cy="2539144"/>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4. </a:t>
            </a:r>
            <a:r>
              <a:rPr lang="nl-NL" dirty="0" err="1"/>
              <a:t>Helmondestraat</a:t>
            </a:r>
            <a:r>
              <a:rPr lang="nl-NL" dirty="0"/>
              <a:t> (verkeer)</a:t>
            </a:r>
          </a:p>
        </p:txBody>
      </p:sp>
      <p:graphicFrame>
        <p:nvGraphicFramePr>
          <p:cNvPr id="3" name="Tabel 2">
            <a:extLst>
              <a:ext uri="{FF2B5EF4-FFF2-40B4-BE49-F238E27FC236}">
                <a16:creationId xmlns:a16="http://schemas.microsoft.com/office/drawing/2014/main" id="{D8405E72-5AF7-4586-B74A-AAA67DEAAC22}"/>
              </a:ext>
            </a:extLst>
          </p:cNvPr>
          <p:cNvGraphicFramePr>
            <a:graphicFrameLocks noGrp="1"/>
          </p:cNvGraphicFramePr>
          <p:nvPr>
            <p:extLst>
              <p:ext uri="{D42A27DB-BD31-4B8C-83A1-F6EECF244321}">
                <p14:modId xmlns:p14="http://schemas.microsoft.com/office/powerpoint/2010/main" val="4287373986"/>
              </p:ext>
            </p:extLst>
          </p:nvPr>
        </p:nvGraphicFramePr>
        <p:xfrm>
          <a:off x="457200" y="1340768"/>
          <a:ext cx="8123238" cy="2398576"/>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3841438353"/>
                    </a:ext>
                  </a:extLst>
                </a:gridCol>
                <a:gridCol w="3759806">
                  <a:extLst>
                    <a:ext uri="{9D8B030D-6E8A-4147-A177-3AD203B41FA5}">
                      <a16:colId xmlns:a16="http://schemas.microsoft.com/office/drawing/2014/main" val="2061094389"/>
                    </a:ext>
                  </a:extLst>
                </a:gridCol>
                <a:gridCol w="649642">
                  <a:extLst>
                    <a:ext uri="{9D8B030D-6E8A-4147-A177-3AD203B41FA5}">
                      <a16:colId xmlns:a16="http://schemas.microsoft.com/office/drawing/2014/main" val="794784730"/>
                    </a:ext>
                  </a:extLst>
                </a:gridCol>
              </a:tblGrid>
              <a:tr h="162465">
                <a:tc>
                  <a:txBody>
                    <a:bodyPr/>
                    <a:lstStyle/>
                    <a:p>
                      <a:pPr algn="l" fontAlgn="t"/>
                      <a:r>
                        <a:rPr lang="nl-NL" sz="900" b="1" u="none" strike="noStrike" dirty="0" err="1">
                          <a:effectLst/>
                        </a:rPr>
                        <a:t>Helmondsestraat</a:t>
                      </a:r>
                      <a:r>
                        <a:rPr lang="nl-NL" sz="900" b="1" u="none" strike="noStrike" dirty="0">
                          <a:effectLst/>
                        </a:rPr>
                        <a:t> - verkeerssituatie</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793457630"/>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162308930"/>
                  </a:ext>
                </a:extLst>
              </a:tr>
              <a:tr h="487394">
                <a:tc>
                  <a:txBody>
                    <a:bodyPr/>
                    <a:lstStyle/>
                    <a:p>
                      <a:pPr algn="l" fontAlgn="t"/>
                      <a:r>
                        <a:rPr lang="nl-NL" sz="900" i="0" u="none" strike="noStrike">
                          <a:effectLst/>
                        </a:rPr>
                        <a:t>Ondanks de borden wordt er vaak niet gestopt voor het zebrapad. Kunnen er maatregelen genomen worden?</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b="0" i="1" u="none" strike="noStrike" dirty="0">
                          <a:solidFill>
                            <a:srgbClr val="000000"/>
                          </a:solidFill>
                          <a:effectLst/>
                          <a:latin typeface="+mn-lt"/>
                        </a:rPr>
                        <a:t>De situatie van de zebrapaden op de </a:t>
                      </a:r>
                      <a:r>
                        <a:rPr lang="nl-NL" sz="900" b="0" i="1" u="none" strike="noStrike" dirty="0" err="1">
                          <a:solidFill>
                            <a:srgbClr val="000000"/>
                          </a:solidFill>
                          <a:effectLst/>
                          <a:latin typeface="+mn-lt"/>
                        </a:rPr>
                        <a:t>Helmondsestraat</a:t>
                      </a:r>
                      <a:r>
                        <a:rPr lang="nl-NL" sz="900" b="0" i="1" u="none" strike="noStrike" dirty="0">
                          <a:solidFill>
                            <a:srgbClr val="000000"/>
                          </a:solidFill>
                          <a:effectLst/>
                          <a:latin typeface="+mn-lt"/>
                        </a:rPr>
                        <a:t> is door ons onderzocht. De situatie is ook besproken in de werkgroep verkeer waarin onder andere de gemeente, VVN, fietsersbond en politie zitting hebben. Verkeerskundig is het onnodig in een 30 km/u zone zebrapaden te hebben. Aangezien er nu geen ongevallen geregistreerd zijn met </a:t>
                      </a:r>
                      <a:r>
                        <a:rPr lang="nl-NL" sz="900" b="0" i="1" u="none" strike="noStrike" dirty="0" err="1">
                          <a:solidFill>
                            <a:srgbClr val="000000"/>
                          </a:solidFill>
                          <a:effectLst/>
                          <a:latin typeface="+mn-lt"/>
                        </a:rPr>
                        <a:t>voet-gangers</a:t>
                      </a:r>
                      <a:r>
                        <a:rPr lang="nl-NL" sz="900" b="0" i="1" u="none" strike="noStrike" dirty="0">
                          <a:solidFill>
                            <a:srgbClr val="000000"/>
                          </a:solidFill>
                          <a:effectLst/>
                          <a:latin typeface="+mn-lt"/>
                        </a:rPr>
                        <a:t> stellen we voor deze situatie nu niet te wijzigen en pas ter discussie te stellen bij een complete herinrichting van de weg. Dit is voorlopig hier nog niet aan de orde. Daarom zullen we in de tussentijd wel de zwart/witte paal waarop de aanduiding zebrapad is aangeduid </a:t>
                      </a:r>
                      <a:r>
                        <a:rPr lang="nl-NL" sz="900" b="0" i="1" u="none" strike="noStrike" dirty="0" err="1">
                          <a:solidFill>
                            <a:srgbClr val="000000"/>
                          </a:solidFill>
                          <a:effectLst/>
                          <a:latin typeface="+mn-lt"/>
                        </a:rPr>
                        <a:t>t.h.v</a:t>
                      </a:r>
                      <a:r>
                        <a:rPr lang="nl-NL" sz="900" b="0" i="1" u="none" strike="noStrike" dirty="0">
                          <a:solidFill>
                            <a:srgbClr val="000000"/>
                          </a:solidFill>
                          <a:effectLst/>
                          <a:latin typeface="+mn-lt"/>
                        </a:rPr>
                        <a:t>. Molenstraat vervangen door een geel/zwarte paal. De aanvraag is uitgezet en we verwachten dat deze dit jaar nog geplaatst is.</a:t>
                      </a: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solidFill>
                      <a:srgbClr val="F7F0E7"/>
                    </a:solidFill>
                  </a:tcPr>
                </a:tc>
                <a:extLst>
                  <a:ext uri="{0D108BD9-81ED-4DB2-BD59-A6C34878D82A}">
                    <a16:rowId xmlns:a16="http://schemas.microsoft.com/office/drawing/2014/main" val="3499395273"/>
                  </a:ext>
                </a:extLst>
              </a:tr>
              <a:tr h="487394">
                <a:tc>
                  <a:txBody>
                    <a:bodyPr/>
                    <a:lstStyle/>
                    <a:p>
                      <a:pPr algn="l" fontAlgn="t"/>
                      <a:r>
                        <a:rPr lang="nl-NL" sz="900" u="none" strike="noStrike" dirty="0">
                          <a:effectLst/>
                        </a:rPr>
                        <a:t>Twee vrachtwagens in tegenovergestelde richting kunnen niet snel langs elkaar, er ontstaat dan file.</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latin typeface="+mn-lt"/>
                        </a:rPr>
                        <a:t>Het betreft hier een 30 km/u weg, de weg is daarop ingericht. Het verbreden van de weg zou de snelheid van het autoverkeer doen toenemen en daarnaast zouden hiervoor bomen verwijderd moeten worden. Eventuele opstoppingen zijn in een 30 km/u zone acceptabel.</a:t>
                      </a:r>
                      <a:endParaRPr lang="nl-NL" sz="900" b="0" i="0" u="none" strike="noStrike" dirty="0">
                        <a:solidFill>
                          <a:srgbClr val="000000"/>
                        </a:solidFill>
                        <a:effectLst/>
                        <a:latin typeface="+mn-lt"/>
                      </a:endParaRPr>
                    </a:p>
                  </a:txBody>
                  <a:tcPr marL="8123" marR="8123" marT="8123" marB="0"/>
                </a:tc>
                <a:tc>
                  <a:txBody>
                    <a:bodyPr/>
                    <a:lstStyle/>
                    <a:p>
                      <a:pPr algn="l" fontAlgn="t"/>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404503039"/>
                  </a:ext>
                </a:extLst>
              </a:tr>
            </a:tbl>
          </a:graphicData>
        </a:graphic>
      </p:graphicFrame>
      <p:pic>
        <p:nvPicPr>
          <p:cNvPr id="11" name="Afbeelding 10" descr="Afbeelding met boom, buiten, gebouw&#10;&#10;Automatisch gegenereerde beschrijving">
            <a:extLst>
              <a:ext uri="{FF2B5EF4-FFF2-40B4-BE49-F238E27FC236}">
                <a16:creationId xmlns:a16="http://schemas.microsoft.com/office/drawing/2014/main" id="{1EAD72BC-B357-4B2F-9A1F-56CBA0EEEC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16" t="22613" r="464" b="1546"/>
          <a:stretch/>
        </p:blipFill>
        <p:spPr>
          <a:xfrm rot="5400000">
            <a:off x="128906" y="4189340"/>
            <a:ext cx="2539137" cy="1882552"/>
          </a:xfrm>
          <a:prstGeom prst="rect">
            <a:avLst/>
          </a:prstGeom>
        </p:spPr>
      </p:pic>
      <p:pic>
        <p:nvPicPr>
          <p:cNvPr id="13" name="Afbeelding 12" descr="Afbeelding met buiten&#10;&#10;Automatisch gegenereerde beschrijving">
            <a:extLst>
              <a:ext uri="{FF2B5EF4-FFF2-40B4-BE49-F238E27FC236}">
                <a16:creationId xmlns:a16="http://schemas.microsoft.com/office/drawing/2014/main" id="{C1D7CCD7-C3F7-4CA7-942E-092C528FAE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071" t="41826" r="16238" b="4734"/>
          <a:stretch/>
        </p:blipFill>
        <p:spPr>
          <a:xfrm rot="5400000">
            <a:off x="2011782" y="4344028"/>
            <a:ext cx="2539143" cy="1573180"/>
          </a:xfrm>
          <a:prstGeom prst="rect">
            <a:avLst/>
          </a:prstGeom>
        </p:spPr>
      </p:pic>
      <p:sp>
        <p:nvSpPr>
          <p:cNvPr id="14" name="Ovaal 13">
            <a:extLst>
              <a:ext uri="{FF2B5EF4-FFF2-40B4-BE49-F238E27FC236}">
                <a16:creationId xmlns:a16="http://schemas.microsoft.com/office/drawing/2014/main" id="{60BC4DE2-6200-45C6-9951-3AA7737322CE}"/>
              </a:ext>
            </a:extLst>
          </p:cNvPr>
          <p:cNvSpPr/>
          <p:nvPr/>
        </p:nvSpPr>
        <p:spPr>
          <a:xfrm>
            <a:off x="6121559" y="4743713"/>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6967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119445BA-7A44-4902-9E33-838D60EEC83E}"/>
              </a:ext>
            </a:extLst>
          </p:cNvPr>
          <p:cNvPicPr>
            <a:picLocks noChangeAspect="1"/>
          </p:cNvPicPr>
          <p:nvPr/>
        </p:nvPicPr>
        <p:blipFill rotWithShape="1">
          <a:blip r:embed="rId2"/>
          <a:srcRect l="6636" t="16837"/>
          <a:stretch/>
        </p:blipFill>
        <p:spPr>
          <a:xfrm>
            <a:off x="4211960" y="3645024"/>
            <a:ext cx="4335549" cy="2755161"/>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4. </a:t>
            </a:r>
            <a:r>
              <a:rPr lang="nl-NL" dirty="0" err="1"/>
              <a:t>Helmondestraat</a:t>
            </a:r>
            <a:r>
              <a:rPr lang="nl-NL" dirty="0"/>
              <a:t> (vervolg)</a:t>
            </a:r>
          </a:p>
        </p:txBody>
      </p:sp>
      <p:graphicFrame>
        <p:nvGraphicFramePr>
          <p:cNvPr id="3" name="Tabel 2">
            <a:extLst>
              <a:ext uri="{FF2B5EF4-FFF2-40B4-BE49-F238E27FC236}">
                <a16:creationId xmlns:a16="http://schemas.microsoft.com/office/drawing/2014/main" id="{D8405E72-5AF7-4586-B74A-AAA67DEAAC22}"/>
              </a:ext>
            </a:extLst>
          </p:cNvPr>
          <p:cNvGraphicFramePr>
            <a:graphicFrameLocks noGrp="1"/>
          </p:cNvGraphicFramePr>
          <p:nvPr>
            <p:extLst>
              <p:ext uri="{D42A27DB-BD31-4B8C-83A1-F6EECF244321}">
                <p14:modId xmlns:p14="http://schemas.microsoft.com/office/powerpoint/2010/main" val="3743075635"/>
              </p:ext>
            </p:extLst>
          </p:nvPr>
        </p:nvGraphicFramePr>
        <p:xfrm>
          <a:off x="457200" y="1340768"/>
          <a:ext cx="8123238" cy="1704653"/>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3841438353"/>
                    </a:ext>
                  </a:extLst>
                </a:gridCol>
                <a:gridCol w="3759806">
                  <a:extLst>
                    <a:ext uri="{9D8B030D-6E8A-4147-A177-3AD203B41FA5}">
                      <a16:colId xmlns:a16="http://schemas.microsoft.com/office/drawing/2014/main" val="2061094389"/>
                    </a:ext>
                  </a:extLst>
                </a:gridCol>
                <a:gridCol w="649642">
                  <a:extLst>
                    <a:ext uri="{9D8B030D-6E8A-4147-A177-3AD203B41FA5}">
                      <a16:colId xmlns:a16="http://schemas.microsoft.com/office/drawing/2014/main" val="794784730"/>
                    </a:ext>
                  </a:extLst>
                </a:gridCol>
              </a:tblGrid>
              <a:tr h="162465">
                <a:tc>
                  <a:txBody>
                    <a:bodyPr/>
                    <a:lstStyle/>
                    <a:p>
                      <a:pPr algn="l" fontAlgn="t"/>
                      <a:r>
                        <a:rPr lang="nl-NL" sz="900" b="1" u="none" strike="noStrike" dirty="0" err="1">
                          <a:effectLst/>
                        </a:rPr>
                        <a:t>Helmondsestraat</a:t>
                      </a:r>
                      <a:r>
                        <a:rPr lang="nl-NL" sz="900" b="1" u="none" strike="noStrike" dirty="0">
                          <a:effectLst/>
                        </a:rPr>
                        <a:t> - verkeerssituatie</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793457630"/>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1162308930"/>
                  </a:ext>
                </a:extLst>
              </a:tr>
              <a:tr h="324930">
                <a:tc>
                  <a:txBody>
                    <a:bodyPr/>
                    <a:lstStyle/>
                    <a:p>
                      <a:pPr algn="l" fontAlgn="t"/>
                      <a:r>
                        <a:rPr lang="nl-NL" sz="900" u="none" strike="noStrike" dirty="0">
                          <a:effectLst/>
                        </a:rPr>
                        <a:t>Ter hoogte van de Molenweg ligt een lastige bocht in het fietspad. Kan deze minder scherp worden gemaakt?</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i="0" u="none" strike="noStrike" dirty="0">
                          <a:effectLst/>
                        </a:rPr>
                        <a:t>Fietsers op de ventweg die rechtdoor rijden moeten ter hoogte van dit punt linksaf slaan om richting centrum te rijden. Zij dienen verkeer vanuit de Molenweg voorrang te verlenen. Wanneer de beweging voor recht doorgaande fietsers te makkelijk gemaakt gaat worden kan dit verkeersonveilige situaties opleveren. (Snor)fietsers zouden dan mogelijk met te hoge snelheid doorrijden, en zonder goed op te letten op mogelijk verkeer uit de Molenweg hun weg vervolgen. Ze zouden het gevoel kunnen krijgen dat ze als het ware rechtdoor rijden, terwijl ze hier dus afslaan en voorrang moeten verlenen. We zullen de bocht dus niet aanpassen.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335526359"/>
                  </a:ext>
                </a:extLst>
              </a:tr>
            </a:tbl>
          </a:graphicData>
        </a:graphic>
      </p:graphicFrame>
      <p:pic>
        <p:nvPicPr>
          <p:cNvPr id="11" name="Afbeelding 10" descr="Afbeelding met boom, buiten, gebouw&#10;&#10;Automatisch gegenereerde beschrijving">
            <a:extLst>
              <a:ext uri="{FF2B5EF4-FFF2-40B4-BE49-F238E27FC236}">
                <a16:creationId xmlns:a16="http://schemas.microsoft.com/office/drawing/2014/main" id="{1EAD72BC-B357-4B2F-9A1F-56CBA0EEEC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88" t="22613" r="465" b="1546"/>
          <a:stretch/>
        </p:blipFill>
        <p:spPr>
          <a:xfrm rot="5400000">
            <a:off x="20892" y="4081326"/>
            <a:ext cx="2755166" cy="1882552"/>
          </a:xfrm>
          <a:prstGeom prst="rect">
            <a:avLst/>
          </a:prstGeom>
        </p:spPr>
      </p:pic>
      <p:pic>
        <p:nvPicPr>
          <p:cNvPr id="13" name="Afbeelding 12" descr="Afbeelding met buiten&#10;&#10;Automatisch gegenereerde beschrijving">
            <a:extLst>
              <a:ext uri="{FF2B5EF4-FFF2-40B4-BE49-F238E27FC236}">
                <a16:creationId xmlns:a16="http://schemas.microsoft.com/office/drawing/2014/main" id="{C1D7CCD7-C3F7-4CA7-942E-092C528FAE5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568" t="41826" r="16238" b="4734"/>
          <a:stretch/>
        </p:blipFill>
        <p:spPr>
          <a:xfrm rot="5400000">
            <a:off x="1903771" y="4236017"/>
            <a:ext cx="2755166" cy="1573180"/>
          </a:xfrm>
          <a:prstGeom prst="rect">
            <a:avLst/>
          </a:prstGeom>
        </p:spPr>
      </p:pic>
      <p:sp>
        <p:nvSpPr>
          <p:cNvPr id="14" name="Ovaal 13">
            <a:extLst>
              <a:ext uri="{FF2B5EF4-FFF2-40B4-BE49-F238E27FC236}">
                <a16:creationId xmlns:a16="http://schemas.microsoft.com/office/drawing/2014/main" id="{60BC4DE2-6200-45C6-9951-3AA7737322CE}"/>
              </a:ext>
            </a:extLst>
          </p:cNvPr>
          <p:cNvSpPr/>
          <p:nvPr/>
        </p:nvSpPr>
        <p:spPr>
          <a:xfrm>
            <a:off x="6121559" y="4743713"/>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3671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F88039C7-D041-4D2B-9569-6AD03C7F86E4}"/>
              </a:ext>
            </a:extLst>
          </p:cNvPr>
          <p:cNvGraphicFramePr>
            <a:graphicFrameLocks noGrp="1"/>
          </p:cNvGraphicFramePr>
          <p:nvPr>
            <p:extLst>
              <p:ext uri="{D42A27DB-BD31-4B8C-83A1-F6EECF244321}">
                <p14:modId xmlns:p14="http://schemas.microsoft.com/office/powerpoint/2010/main" val="783221045"/>
              </p:ext>
            </p:extLst>
          </p:nvPr>
        </p:nvGraphicFramePr>
        <p:xfrm>
          <a:off x="457201" y="1340768"/>
          <a:ext cx="8123237" cy="2379817"/>
        </p:xfrm>
        <a:graphic>
          <a:graphicData uri="http://schemas.openxmlformats.org/drawingml/2006/table">
            <a:tbl>
              <a:tblPr>
                <a:tableStyleId>{5C22544A-7EE6-4342-B048-85BDC9FD1C3A}</a:tableStyleId>
              </a:tblPr>
              <a:tblGrid>
                <a:gridCol w="3713789">
                  <a:extLst>
                    <a:ext uri="{9D8B030D-6E8A-4147-A177-3AD203B41FA5}">
                      <a16:colId xmlns:a16="http://schemas.microsoft.com/office/drawing/2014/main" val="2797139005"/>
                    </a:ext>
                  </a:extLst>
                </a:gridCol>
                <a:gridCol w="3759806">
                  <a:extLst>
                    <a:ext uri="{9D8B030D-6E8A-4147-A177-3AD203B41FA5}">
                      <a16:colId xmlns:a16="http://schemas.microsoft.com/office/drawing/2014/main" val="769490756"/>
                    </a:ext>
                  </a:extLst>
                </a:gridCol>
                <a:gridCol w="649642">
                  <a:extLst>
                    <a:ext uri="{9D8B030D-6E8A-4147-A177-3AD203B41FA5}">
                      <a16:colId xmlns:a16="http://schemas.microsoft.com/office/drawing/2014/main" val="4028795901"/>
                    </a:ext>
                  </a:extLst>
                </a:gridCol>
              </a:tblGrid>
              <a:tr h="162465">
                <a:tc>
                  <a:txBody>
                    <a:bodyPr/>
                    <a:lstStyle/>
                    <a:p>
                      <a:pPr algn="l" fontAlgn="t"/>
                      <a:r>
                        <a:rPr lang="nl-NL" sz="900" b="1" u="none" strike="noStrike" dirty="0">
                          <a:effectLst/>
                        </a:rPr>
                        <a:t>Schoolstraat - verkeerssituatie</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371942614"/>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461992934"/>
                  </a:ext>
                </a:extLst>
              </a:tr>
              <a:tr h="1137253">
                <a:tc>
                  <a:txBody>
                    <a:bodyPr/>
                    <a:lstStyle/>
                    <a:p>
                      <a:pPr algn="l" fontAlgn="t"/>
                      <a:r>
                        <a:rPr lang="nl-NL" sz="900" u="none" strike="noStrike" dirty="0">
                          <a:effectLst/>
                        </a:rPr>
                        <a:t>Tijdens het brengen en halen is het druk met auto's.</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i="0" u="none" strike="noStrike" dirty="0">
                          <a:effectLst/>
                        </a:rPr>
                        <a:t>Parkeerproblemen bij scholen zijn </a:t>
                      </a:r>
                      <a:r>
                        <a:rPr lang="nl-NL" sz="900" i="0" u="none" strike="noStrike" dirty="0" err="1">
                          <a:effectLst/>
                        </a:rPr>
                        <a:t>gemeentebreed</a:t>
                      </a:r>
                      <a:r>
                        <a:rPr lang="nl-NL" sz="900" i="0" u="none" strike="noStrike" dirty="0">
                          <a:effectLst/>
                        </a:rPr>
                        <a:t>, en zelfs landelijk. Het gaat vaak om een beperkt tijdbeslag, 2-4 keer per dag, waarin er overlast is. Het is vaak niet (kosten)effectief om hier extra parkeerplekken of een </a:t>
                      </a:r>
                      <a:r>
                        <a:rPr lang="nl-NL" sz="900" i="0" u="none" strike="noStrike" dirty="0" err="1">
                          <a:effectLst/>
                        </a:rPr>
                        <a:t>Zoen&amp;Zoef</a:t>
                      </a:r>
                      <a:r>
                        <a:rPr lang="nl-NL" sz="900" i="0" u="none" strike="noStrike" dirty="0">
                          <a:effectLst/>
                        </a:rPr>
                        <a:t> (</a:t>
                      </a:r>
                      <a:r>
                        <a:rPr lang="nl-NL" sz="900" i="0" u="none" strike="noStrike" dirty="0" err="1">
                          <a:effectLst/>
                        </a:rPr>
                        <a:t>Kiss&amp;Ride</a:t>
                      </a:r>
                      <a:r>
                        <a:rPr lang="nl-NL" sz="900" i="0" u="none" strike="noStrike" dirty="0">
                          <a:effectLst/>
                        </a:rPr>
                        <a:t>) voor aan te leggen. De grootste verandering is te creëren door bewustwording en gedragsverandering bij de ouders, bijvoorbeeld door een campagne vanuit de school. De gemeente wil hier bij nadenken. Als blijkt dat infrastructurele aanpassingen nodig zijn, dan zullen we onderzoeken wat de beste optie is. Dit zal met de scholen worden opgenomen.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Inwoners Bakel/ Gemeente</a:t>
                      </a:r>
                      <a:endParaRPr lang="nl-NL" sz="900" b="0" i="0" u="none" strike="noStrike" dirty="0">
                        <a:solidFill>
                          <a:srgbClr val="000000"/>
                        </a:solidFill>
                        <a:effectLst/>
                        <a:latin typeface="Calibri" panose="020F0502020204030204" pitchFamily="34" charset="0"/>
                      </a:endParaRPr>
                    </a:p>
                  </a:txBody>
                  <a:tcPr marL="8123" marR="8123" marT="8123" marB="0">
                    <a:solidFill>
                      <a:srgbClr val="F7F0E7"/>
                    </a:solidFill>
                  </a:tcPr>
                </a:tc>
                <a:extLst>
                  <a:ext uri="{0D108BD9-81ED-4DB2-BD59-A6C34878D82A}">
                    <a16:rowId xmlns:a16="http://schemas.microsoft.com/office/drawing/2014/main" val="1083073126"/>
                  </a:ext>
                </a:extLst>
              </a:tr>
              <a:tr h="812324">
                <a:tc>
                  <a:txBody>
                    <a:bodyPr/>
                    <a:lstStyle/>
                    <a:p>
                      <a:pPr algn="l" fontAlgn="t"/>
                      <a:r>
                        <a:rPr lang="nl-NL" sz="900" u="none" strike="noStrike">
                          <a:effectLst/>
                        </a:rPr>
                        <a:t>Er ontstaan opstoppingen bij de wegversmalling ter hoogte van het kruispunt met de Molenakkers. Er ontstaat hierdoor file. Wat doet dit voor de fijnstof?</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i="0" u="none" strike="noStrike" dirty="0">
                          <a:effectLst/>
                        </a:rPr>
                        <a:t>De Schoolstraat staat op de planning om gerenoveerd te worden in het kader van het centrumplan. Er zal dan gekeken worden wat er moet gebeuren met deze wegversmalling. </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1"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3922210878"/>
                  </a:ext>
                </a:extLst>
              </a:tr>
            </a:tbl>
          </a:graphicData>
        </a:graphic>
      </p:graphicFrame>
      <p:pic>
        <p:nvPicPr>
          <p:cNvPr id="10" name="Afbeelding 9">
            <a:extLst>
              <a:ext uri="{FF2B5EF4-FFF2-40B4-BE49-F238E27FC236}">
                <a16:creationId xmlns:a16="http://schemas.microsoft.com/office/drawing/2014/main" id="{119445BA-7A44-4902-9E33-838D60EEC83E}"/>
              </a:ext>
            </a:extLst>
          </p:cNvPr>
          <p:cNvPicPr>
            <a:picLocks noChangeAspect="1"/>
          </p:cNvPicPr>
          <p:nvPr/>
        </p:nvPicPr>
        <p:blipFill rotWithShape="1">
          <a:blip r:embed="rId2"/>
          <a:srcRect l="6636" t="21184"/>
          <a:stretch/>
        </p:blipFill>
        <p:spPr>
          <a:xfrm>
            <a:off x="4211960" y="3789040"/>
            <a:ext cx="4335549" cy="2611145"/>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5. Schoolstraat (verkeer)</a:t>
            </a:r>
          </a:p>
        </p:txBody>
      </p:sp>
      <p:pic>
        <p:nvPicPr>
          <p:cNvPr id="6" name="Afbeelding 5" descr="Afbeelding met gebouw, buiten&#10;&#10;Automatisch gegenereerde beschrijving">
            <a:extLst>
              <a:ext uri="{FF2B5EF4-FFF2-40B4-BE49-F238E27FC236}">
                <a16:creationId xmlns:a16="http://schemas.microsoft.com/office/drawing/2014/main" id="{5696B6DF-F268-4869-A317-48614C1A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366" t="34947" r="37401" b="1"/>
          <a:stretch/>
        </p:blipFill>
        <p:spPr>
          <a:xfrm rot="5400000">
            <a:off x="954520" y="3286764"/>
            <a:ext cx="2611147" cy="3615700"/>
          </a:xfrm>
          <a:prstGeom prst="rect">
            <a:avLst/>
          </a:prstGeom>
        </p:spPr>
      </p:pic>
      <p:sp>
        <p:nvSpPr>
          <p:cNvPr id="12" name="Ovaal 11">
            <a:extLst>
              <a:ext uri="{FF2B5EF4-FFF2-40B4-BE49-F238E27FC236}">
                <a16:creationId xmlns:a16="http://schemas.microsoft.com/office/drawing/2014/main" id="{6AC23251-26E7-4DE5-87D6-6C7CD125703D}"/>
              </a:ext>
            </a:extLst>
          </p:cNvPr>
          <p:cNvSpPr/>
          <p:nvPr/>
        </p:nvSpPr>
        <p:spPr>
          <a:xfrm>
            <a:off x="7452320" y="5445224"/>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0244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CEC9C9D1-2EC7-4FBF-A5DC-0A08286A3039}"/>
              </a:ext>
            </a:extLst>
          </p:cNvPr>
          <p:cNvGraphicFramePr>
            <a:graphicFrameLocks noGrp="1"/>
          </p:cNvGraphicFramePr>
          <p:nvPr>
            <p:extLst>
              <p:ext uri="{D42A27DB-BD31-4B8C-83A1-F6EECF244321}">
                <p14:modId xmlns:p14="http://schemas.microsoft.com/office/powerpoint/2010/main" val="1465479964"/>
              </p:ext>
            </p:extLst>
          </p:nvPr>
        </p:nvGraphicFramePr>
        <p:xfrm>
          <a:off x="457767" y="1395594"/>
          <a:ext cx="8123238" cy="2761902"/>
        </p:xfrm>
        <a:graphic>
          <a:graphicData uri="http://schemas.openxmlformats.org/drawingml/2006/table">
            <a:tbl>
              <a:tblPr>
                <a:tableStyleId>{5C22544A-7EE6-4342-B048-85BDC9FD1C3A}</a:tableStyleId>
              </a:tblPr>
              <a:tblGrid>
                <a:gridCol w="3713790">
                  <a:extLst>
                    <a:ext uri="{9D8B030D-6E8A-4147-A177-3AD203B41FA5}">
                      <a16:colId xmlns:a16="http://schemas.microsoft.com/office/drawing/2014/main" val="1412622030"/>
                    </a:ext>
                  </a:extLst>
                </a:gridCol>
                <a:gridCol w="3759806">
                  <a:extLst>
                    <a:ext uri="{9D8B030D-6E8A-4147-A177-3AD203B41FA5}">
                      <a16:colId xmlns:a16="http://schemas.microsoft.com/office/drawing/2014/main" val="2726446904"/>
                    </a:ext>
                  </a:extLst>
                </a:gridCol>
                <a:gridCol w="649642">
                  <a:extLst>
                    <a:ext uri="{9D8B030D-6E8A-4147-A177-3AD203B41FA5}">
                      <a16:colId xmlns:a16="http://schemas.microsoft.com/office/drawing/2014/main" val="3997435100"/>
                    </a:ext>
                  </a:extLst>
                </a:gridCol>
              </a:tblGrid>
              <a:tr h="162465">
                <a:tc>
                  <a:txBody>
                    <a:bodyPr/>
                    <a:lstStyle/>
                    <a:p>
                      <a:pPr algn="l" fontAlgn="t"/>
                      <a:r>
                        <a:rPr lang="nl-NL" sz="900" b="1" u="none" strike="noStrike" dirty="0">
                          <a:effectLst/>
                        </a:rPr>
                        <a:t>Centrum - groenonderhoud</a:t>
                      </a:r>
                      <a:endParaRPr lang="nl-NL" sz="900" b="1" i="0" u="none" strike="noStrike" dirty="0">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821688333"/>
                  </a:ext>
                </a:extLst>
              </a:tr>
              <a:tr h="162465">
                <a:tc>
                  <a:txBody>
                    <a:bodyPr/>
                    <a:lstStyle/>
                    <a:p>
                      <a:pPr algn="l" fontAlgn="t"/>
                      <a:r>
                        <a:rPr lang="nl-NL" sz="900" u="none" strike="noStrike">
                          <a:effectLst/>
                        </a:rPr>
                        <a:t>Onderwerp</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Actie/reactie</a:t>
                      </a:r>
                      <a:endParaRPr lang="nl-NL" sz="900" b="1"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Initiatief</a:t>
                      </a:r>
                      <a:endParaRPr lang="nl-NL" sz="900" b="1"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797012523"/>
                  </a:ext>
                </a:extLst>
              </a:tr>
              <a:tr h="324930">
                <a:tc>
                  <a:txBody>
                    <a:bodyPr/>
                    <a:lstStyle/>
                    <a:p>
                      <a:pPr algn="l" fontAlgn="t"/>
                      <a:r>
                        <a:rPr lang="nl-NL" sz="900" u="none" strike="noStrike" dirty="0">
                          <a:effectLst/>
                        </a:rPr>
                        <a:t>De weg onder de bomen in de van de Poelstraat is plakkerig vanwege de luizen.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i="0" u="none" strike="noStrike" dirty="0">
                          <a:effectLst/>
                        </a:rPr>
                        <a:t>Op 1 juni zijn er lieveheersbeestjes uitgezet.</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a:effectLst/>
                        </a:rPr>
                        <a:t>Gemeente</a:t>
                      </a:r>
                      <a:endParaRPr lang="nl-NL" sz="900" b="0" i="0" u="none" strike="noStrike">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870333093"/>
                  </a:ext>
                </a:extLst>
              </a:tr>
              <a:tr h="1137253">
                <a:tc>
                  <a:txBody>
                    <a:bodyPr/>
                    <a:lstStyle/>
                    <a:p>
                      <a:pPr algn="l" fontAlgn="t"/>
                      <a:r>
                        <a:rPr lang="nl-NL" sz="900" u="none" strike="noStrike">
                          <a:effectLst/>
                        </a:rPr>
                        <a:t>De groenvakken/kruidenborders worden niet goed bijgehouden, er liggen sigarettenpeuken/mondkapjes in.</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err="1">
                          <a:effectLst/>
                        </a:rPr>
                        <a:t>Senzer</a:t>
                      </a:r>
                      <a:r>
                        <a:rPr lang="nl-NL" sz="900" u="none" strike="noStrike" dirty="0">
                          <a:effectLst/>
                        </a:rPr>
                        <a:t> en Schoon Gemert-Bakel maken hier schoon (tenzij zij zien dat dit al gedaan is). Het is belangrijk dat inwoners hun verantwoordelijkheid nemen en hun afval meenemen, en elkaar aanspreken als ze zien dat er afval op straat wordt gegooid. Mogelijk kan de Poolse supermarkt hier nog een rol in spelen, door hun personeel de directe omgeving van de supermarkt schoon te laten houden.</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Inwoners</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2680379470"/>
                  </a:ext>
                </a:extLst>
              </a:tr>
              <a:tr h="974789">
                <a:tc>
                  <a:txBody>
                    <a:bodyPr/>
                    <a:lstStyle/>
                    <a:p>
                      <a:pPr algn="l" fontAlgn="t"/>
                      <a:r>
                        <a:rPr lang="nl-NL" sz="900" u="none" strike="noStrike">
                          <a:effectLst/>
                        </a:rPr>
                        <a:t>Het gras rond objecten is niet gemaaid.</a:t>
                      </a:r>
                      <a:endParaRPr lang="nl-NL" sz="900" b="0" i="0" u="none" strike="noStrike">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Loeff maait tot 50 cm van objecten. </a:t>
                      </a:r>
                      <a:r>
                        <a:rPr lang="nl-NL" sz="900" u="none" strike="noStrike" dirty="0" err="1">
                          <a:effectLst/>
                        </a:rPr>
                        <a:t>Senzer</a:t>
                      </a:r>
                      <a:r>
                        <a:rPr lang="nl-NL" sz="900" u="none" strike="noStrike" dirty="0">
                          <a:effectLst/>
                        </a:rPr>
                        <a:t> maait daarna bij om de objecten heen. Wanneer dit gebeurt is afhankelijk van het weer. Als het droog weer is wordt er prioriteit gegeven aan schoffelen. Inmiddels is het gras waar het over ging </a:t>
                      </a:r>
                      <a:r>
                        <a:rPr lang="nl-NL" sz="900" u="none" strike="noStrike" dirty="0" err="1">
                          <a:effectLst/>
                        </a:rPr>
                        <a:t>bijgemaaid</a:t>
                      </a:r>
                      <a:r>
                        <a:rPr lang="nl-NL" sz="900" u="none" strike="noStrike" dirty="0">
                          <a:effectLst/>
                        </a:rPr>
                        <a:t>. Het gras rondom de banken/waterelement zal worden gemaaid als de bloemen zijn uitgebloeid.</a:t>
                      </a:r>
                      <a:endParaRPr lang="nl-NL" sz="900" b="0" i="0" u="none" strike="noStrike" dirty="0">
                        <a:solidFill>
                          <a:srgbClr val="000000"/>
                        </a:solidFill>
                        <a:effectLst/>
                        <a:latin typeface="Calibri" panose="020F0502020204030204" pitchFamily="34" charset="0"/>
                      </a:endParaRPr>
                    </a:p>
                  </a:txBody>
                  <a:tcPr marL="8123" marR="8123" marT="8123" marB="0"/>
                </a:tc>
                <a:tc>
                  <a:txBody>
                    <a:bodyPr/>
                    <a:lstStyle/>
                    <a:p>
                      <a:pPr algn="l" fontAlgn="t"/>
                      <a:r>
                        <a:rPr lang="nl-NL" sz="900" u="none" strike="noStrike" dirty="0">
                          <a:effectLst/>
                        </a:rPr>
                        <a:t>Gemeente</a:t>
                      </a:r>
                      <a:endParaRPr lang="nl-NL" sz="900" b="0" i="0" u="none" strike="noStrike" dirty="0">
                        <a:solidFill>
                          <a:srgbClr val="000000"/>
                        </a:solidFill>
                        <a:effectLst/>
                        <a:latin typeface="Calibri" panose="020F0502020204030204" pitchFamily="34" charset="0"/>
                      </a:endParaRPr>
                    </a:p>
                  </a:txBody>
                  <a:tcPr marL="8123" marR="8123" marT="8123" marB="0"/>
                </a:tc>
                <a:extLst>
                  <a:ext uri="{0D108BD9-81ED-4DB2-BD59-A6C34878D82A}">
                    <a16:rowId xmlns:a16="http://schemas.microsoft.com/office/drawing/2014/main" val="892588359"/>
                  </a:ext>
                </a:extLst>
              </a:tr>
            </a:tbl>
          </a:graphicData>
        </a:graphic>
      </p:graphicFrame>
      <p:pic>
        <p:nvPicPr>
          <p:cNvPr id="10" name="Afbeelding 9">
            <a:extLst>
              <a:ext uri="{FF2B5EF4-FFF2-40B4-BE49-F238E27FC236}">
                <a16:creationId xmlns:a16="http://schemas.microsoft.com/office/drawing/2014/main" id="{119445BA-7A44-4902-9E33-838D60EEC83E}"/>
              </a:ext>
            </a:extLst>
          </p:cNvPr>
          <p:cNvPicPr>
            <a:picLocks noChangeAspect="1"/>
          </p:cNvPicPr>
          <p:nvPr/>
        </p:nvPicPr>
        <p:blipFill rotWithShape="1">
          <a:blip r:embed="rId2"/>
          <a:srcRect l="6636" t="21184" b="13610"/>
          <a:stretch/>
        </p:blipFill>
        <p:spPr>
          <a:xfrm>
            <a:off x="4211960" y="4239948"/>
            <a:ext cx="4335549" cy="2160240"/>
          </a:xfrm>
          <a:prstGeom prst="rect">
            <a:avLst/>
          </a:prstGeom>
        </p:spPr>
      </p:pic>
      <p:sp>
        <p:nvSpPr>
          <p:cNvPr id="2" name="Titel 1">
            <a:extLst>
              <a:ext uri="{FF2B5EF4-FFF2-40B4-BE49-F238E27FC236}">
                <a16:creationId xmlns:a16="http://schemas.microsoft.com/office/drawing/2014/main" id="{8DCAA1CD-8740-4390-B254-1AAD333F70E2}"/>
              </a:ext>
            </a:extLst>
          </p:cNvPr>
          <p:cNvSpPr>
            <a:spLocks noGrp="1"/>
          </p:cNvSpPr>
          <p:nvPr>
            <p:ph type="title"/>
          </p:nvPr>
        </p:nvSpPr>
        <p:spPr>
          <a:xfrm>
            <a:off x="457200" y="38100"/>
            <a:ext cx="6059016" cy="902970"/>
          </a:xfrm>
        </p:spPr>
        <p:txBody>
          <a:bodyPr/>
          <a:lstStyle/>
          <a:p>
            <a:r>
              <a:rPr lang="nl-NL" dirty="0"/>
              <a:t>6. Centrum (groen)</a:t>
            </a:r>
          </a:p>
        </p:txBody>
      </p:sp>
      <p:sp>
        <p:nvSpPr>
          <p:cNvPr id="7" name="Ovaal 6">
            <a:extLst>
              <a:ext uri="{FF2B5EF4-FFF2-40B4-BE49-F238E27FC236}">
                <a16:creationId xmlns:a16="http://schemas.microsoft.com/office/drawing/2014/main" id="{755842EC-A8B7-4F52-BEA6-EA62BC065333}"/>
              </a:ext>
            </a:extLst>
          </p:cNvPr>
          <p:cNvSpPr/>
          <p:nvPr/>
        </p:nvSpPr>
        <p:spPr>
          <a:xfrm>
            <a:off x="7596336" y="4455971"/>
            <a:ext cx="720080" cy="7200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5696B6DF-F268-4869-A317-48614C1A7A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27" r="27964" b="16129"/>
          <a:stretch/>
        </p:blipFill>
        <p:spPr>
          <a:xfrm rot="5400000">
            <a:off x="2035276" y="4361311"/>
            <a:ext cx="2193127" cy="1872208"/>
          </a:xfrm>
          <a:prstGeom prst="rect">
            <a:avLst/>
          </a:prstGeom>
        </p:spPr>
      </p:pic>
      <p:pic>
        <p:nvPicPr>
          <p:cNvPr id="8" name="Afbeelding 7" descr="Afbeelding met gebouw, buiten, boom, straat&#10;&#10;Automatisch gegenereerde beschrijving">
            <a:extLst>
              <a:ext uri="{FF2B5EF4-FFF2-40B4-BE49-F238E27FC236}">
                <a16:creationId xmlns:a16="http://schemas.microsoft.com/office/drawing/2014/main" id="{4F5641E1-D458-4F0A-9BA7-97BB59BD1B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78064" y="4503763"/>
            <a:ext cx="2160242" cy="1620182"/>
          </a:xfrm>
          <a:prstGeom prst="rect">
            <a:avLst/>
          </a:prstGeom>
        </p:spPr>
      </p:pic>
    </p:spTree>
    <p:extLst>
      <p:ext uri="{BB962C8B-B14F-4D97-AF65-F5344CB8AC3E}">
        <p14:creationId xmlns:p14="http://schemas.microsoft.com/office/powerpoint/2010/main" val="606170759"/>
      </p:ext>
    </p:extLst>
  </p:cSld>
  <p:clrMapOvr>
    <a:masterClrMapping/>
  </p:clrMapOvr>
</p:sld>
</file>

<file path=ppt/theme/theme1.xml><?xml version="1.0" encoding="utf-8"?>
<a:theme xmlns:a="http://schemas.openxmlformats.org/drawingml/2006/main" name="Kantoorthema">
  <a:themeElements>
    <a:clrScheme name="Gemert-Bakel">
      <a:dk1>
        <a:sysClr val="windowText" lastClr="000000"/>
      </a:dk1>
      <a:lt1>
        <a:sysClr val="window" lastClr="FFFFFF"/>
      </a:lt1>
      <a:dk2>
        <a:srgbClr val="FFFFFF"/>
      </a:dk2>
      <a:lt2>
        <a:srgbClr val="808080"/>
      </a:lt2>
      <a:accent1>
        <a:srgbClr val="D4A400"/>
      </a:accent1>
      <a:accent2>
        <a:srgbClr val="002A64"/>
      </a:accent2>
      <a:accent3>
        <a:srgbClr val="D8D8D8"/>
      </a:accent3>
      <a:accent4>
        <a:srgbClr val="000000"/>
      </a:accent4>
      <a:accent5>
        <a:srgbClr val="E6CFAA"/>
      </a:accent5>
      <a:accent6>
        <a:srgbClr val="00255A"/>
      </a:accent6>
      <a:hlink>
        <a:srgbClr val="93117E"/>
      </a:hlink>
      <a:folHlink>
        <a:srgbClr val="002A64"/>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1414</TotalTime>
  <Words>1802</Words>
  <Application>Microsoft Office PowerPoint</Application>
  <PresentationFormat>Diavoorstelling (4:3)</PresentationFormat>
  <Paragraphs>137</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Wingdings</vt:lpstr>
      <vt:lpstr>Kantoorthema</vt:lpstr>
      <vt:lpstr>Kijk in de Wijk Bakel</vt:lpstr>
      <vt:lpstr>Planning/route</vt:lpstr>
      <vt:lpstr>1. Sint Wilberstplein</vt:lpstr>
      <vt:lpstr>2. Gemertseweg (verkeer)</vt:lpstr>
      <vt:lpstr>3. Woonbos (groen)</vt:lpstr>
      <vt:lpstr>4. Helmondestraat (verkeer)</vt:lpstr>
      <vt:lpstr>4. Helmondestraat (vervolg)</vt:lpstr>
      <vt:lpstr>5. Schoolstraat (verkeer)</vt:lpstr>
      <vt:lpstr>6. Centrum (groen)</vt:lpstr>
      <vt:lpstr>7. Clausplein (verkeer)</vt:lpstr>
      <vt:lpstr>+ Kerksedriessen (verkeer)</vt:lpstr>
    </vt:vector>
  </TitlesOfParts>
  <Company>Opus 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Algemeen</dc:title>
  <dc:creator>Laudij, Claire</dc:creator>
  <cp:lastModifiedBy>Laudij, Claire</cp:lastModifiedBy>
  <cp:revision>58</cp:revision>
  <cp:lastPrinted>2022-05-09T13:39:32Z</cp:lastPrinted>
  <dcterms:created xsi:type="dcterms:W3CDTF">2022-04-04T14:52:40Z</dcterms:created>
  <dcterms:modified xsi:type="dcterms:W3CDTF">2022-11-15T14:24:49Z</dcterms:modified>
</cp:coreProperties>
</file>