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0" r:id="rId2"/>
    <p:sldId id="278" r:id="rId3"/>
    <p:sldId id="271" r:id="rId4"/>
    <p:sldId id="264" r:id="rId5"/>
    <p:sldId id="279" r:id="rId6"/>
    <p:sldId id="280" r:id="rId7"/>
    <p:sldId id="281" r:id="rId8"/>
    <p:sldId id="282" r:id="rId9"/>
    <p:sldId id="283" r:id="rId10"/>
    <p:sldId id="284" r:id="rId11"/>
    <p:sldId id="285" r:id="rId12"/>
  </p:sldIdLst>
  <p:sldSz cx="9144000" cy="6858000" type="screen4x3"/>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6">
          <p15:clr>
            <a:srgbClr val="A4A3A4"/>
          </p15:clr>
        </p15:guide>
        <p15:guide id="2" pos="772">
          <p15:clr>
            <a:srgbClr val="A4A3A4"/>
          </p15:clr>
        </p15:guide>
        <p15:guide id="3" pos="4114">
          <p15:clr>
            <a:srgbClr val="A4A3A4"/>
          </p15:clr>
        </p15:guide>
        <p15:guide id="4" pos="5404">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704" autoAdjust="0"/>
  </p:normalViewPr>
  <p:slideViewPr>
    <p:cSldViewPr>
      <p:cViewPr varScale="1">
        <p:scale>
          <a:sx n="114" d="100"/>
          <a:sy n="114" d="100"/>
        </p:scale>
        <p:origin x="1530" y="102"/>
      </p:cViewPr>
      <p:guideLst>
        <p:guide orient="horz" pos="4026"/>
        <p:guide pos="772"/>
        <p:guide pos="4114"/>
        <p:guide pos="5404"/>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5" d="100"/>
          <a:sy n="75" d="100"/>
        </p:scale>
        <p:origin x="-2914" y="-8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095"/>
            <a:ext cx="6797675" cy="883763"/>
          </a:xfrm>
          <a:prstGeom prst="rect">
            <a:avLst/>
          </a:prstGeom>
        </p:spPr>
      </p:pic>
      <p:sp>
        <p:nvSpPr>
          <p:cNvPr id="2" name="Tijdelijke aanduiding voor koptekst 1"/>
          <p:cNvSpPr>
            <a:spLocks noGrp="1"/>
          </p:cNvSpPr>
          <p:nvPr>
            <p:ph type="hdr" sz="quarter"/>
          </p:nvPr>
        </p:nvSpPr>
        <p:spPr>
          <a:xfrm>
            <a:off x="0" y="0"/>
            <a:ext cx="2945659" cy="493633"/>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sz="quarter" idx="1"/>
          </p:nvPr>
        </p:nvSpPr>
        <p:spPr>
          <a:xfrm>
            <a:off x="2990732" y="0"/>
            <a:ext cx="1829703" cy="493633"/>
          </a:xfrm>
          <a:prstGeom prst="rect">
            <a:avLst/>
          </a:prstGeom>
        </p:spPr>
        <p:txBody>
          <a:bodyPr vert="horz" lIns="96661" tIns="48331" rIns="96661" bIns="48331" rtlCol="0"/>
          <a:lstStyle>
            <a:lvl1pPr algn="r">
              <a:defRPr sz="1300"/>
            </a:lvl1pPr>
          </a:lstStyle>
          <a:p>
            <a:fld id="{A883D307-CC89-4381-A147-580696AAA1F0}" type="datetimeFigureOut">
              <a:rPr lang="nl-NL" smtClean="0"/>
              <a:t>15-11-2022</a:t>
            </a:fld>
            <a:endParaRPr lang="nl-NL"/>
          </a:p>
        </p:txBody>
      </p:sp>
      <p:sp>
        <p:nvSpPr>
          <p:cNvPr id="4" name="Tijdelijke aanduiding voor voettekst 3"/>
          <p:cNvSpPr>
            <a:spLocks noGrp="1"/>
          </p:cNvSpPr>
          <p:nvPr>
            <p:ph type="ftr" sz="quarter" idx="2"/>
          </p:nvPr>
        </p:nvSpPr>
        <p:spPr>
          <a:xfrm>
            <a:off x="0" y="9377317"/>
            <a:ext cx="2945659" cy="493633"/>
          </a:xfrm>
          <a:prstGeom prst="rect">
            <a:avLst/>
          </a:prstGeom>
        </p:spPr>
        <p:txBody>
          <a:bodyPr vert="horz" lIns="96661" tIns="48331" rIns="96661" bIns="48331"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850444" y="9377317"/>
            <a:ext cx="2945659" cy="493633"/>
          </a:xfrm>
          <a:prstGeom prst="rect">
            <a:avLst/>
          </a:prstGeom>
        </p:spPr>
        <p:txBody>
          <a:bodyPr vert="horz" lIns="96661" tIns="48331" rIns="96661" bIns="48331" rtlCol="0" anchor="b"/>
          <a:lstStyle>
            <a:lvl1pPr algn="r">
              <a:defRPr sz="1300"/>
            </a:lvl1pPr>
          </a:lstStyle>
          <a:p>
            <a:fld id="{6EA1E43B-50A1-47B2-B992-2A06D54A6974}" type="slidenum">
              <a:rPr lang="nl-NL" smtClean="0"/>
              <a:t>‹nr.›</a:t>
            </a:fld>
            <a:endParaRPr lang="nl-NL"/>
          </a:p>
        </p:txBody>
      </p:sp>
    </p:spTree>
    <p:extLst>
      <p:ext uri="{BB962C8B-B14F-4D97-AF65-F5344CB8AC3E}">
        <p14:creationId xmlns:p14="http://schemas.microsoft.com/office/powerpoint/2010/main" val="350518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633"/>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idx="1"/>
          </p:nvPr>
        </p:nvSpPr>
        <p:spPr>
          <a:xfrm>
            <a:off x="3850444" y="0"/>
            <a:ext cx="2945659" cy="493633"/>
          </a:xfrm>
          <a:prstGeom prst="rect">
            <a:avLst/>
          </a:prstGeom>
        </p:spPr>
        <p:txBody>
          <a:bodyPr vert="horz" lIns="96661" tIns="48331" rIns="96661" bIns="48331" rtlCol="0"/>
          <a:lstStyle>
            <a:lvl1pPr algn="r">
              <a:defRPr sz="1300"/>
            </a:lvl1pPr>
          </a:lstStyle>
          <a:p>
            <a:fld id="{F460D43D-3E90-4D7B-BF52-77A44CCCA16E}" type="datetimeFigureOut">
              <a:rPr lang="nl-NL" smtClean="0"/>
              <a:t>15-11-2022</a:t>
            </a:fld>
            <a:endParaRPr lang="nl-NL"/>
          </a:p>
        </p:txBody>
      </p:sp>
      <p:sp>
        <p:nvSpPr>
          <p:cNvPr id="4" name="Tijdelijke aanduiding voor dia-afbeelding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6661" tIns="48331" rIns="96661" bIns="48331" rtlCol="0" anchor="ctr"/>
          <a:lstStyle/>
          <a:p>
            <a:endParaRPr lang="nl-NL"/>
          </a:p>
        </p:txBody>
      </p:sp>
      <p:sp>
        <p:nvSpPr>
          <p:cNvPr id="5" name="Tijdelijke aanduiding voor notities 4"/>
          <p:cNvSpPr>
            <a:spLocks noGrp="1"/>
          </p:cNvSpPr>
          <p:nvPr>
            <p:ph type="body" sz="quarter" idx="3"/>
          </p:nvPr>
        </p:nvSpPr>
        <p:spPr>
          <a:xfrm>
            <a:off x="679768" y="4689515"/>
            <a:ext cx="5438140" cy="4442698"/>
          </a:xfrm>
          <a:prstGeom prst="rect">
            <a:avLst/>
          </a:prstGeom>
        </p:spPr>
        <p:txBody>
          <a:bodyPr vert="horz" lIns="96661" tIns="48331" rIns="96661" bIns="48331"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3633"/>
          </a:xfrm>
          <a:prstGeom prst="rect">
            <a:avLst/>
          </a:prstGeom>
        </p:spPr>
        <p:txBody>
          <a:bodyPr vert="horz" lIns="96661" tIns="48331" rIns="96661" bIns="4833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0444" y="9377317"/>
            <a:ext cx="2945659" cy="493633"/>
          </a:xfrm>
          <a:prstGeom prst="rect">
            <a:avLst/>
          </a:prstGeom>
        </p:spPr>
        <p:txBody>
          <a:bodyPr vert="horz" lIns="96661" tIns="48331" rIns="96661" bIns="48331" rtlCol="0" anchor="b"/>
          <a:lstStyle>
            <a:lvl1pPr algn="r">
              <a:defRPr sz="1300"/>
            </a:lvl1pPr>
          </a:lstStyle>
          <a:p>
            <a:fld id="{8014A283-C885-4A37-96E9-FA2E14C0F484}" type="slidenum">
              <a:rPr lang="nl-NL" smtClean="0"/>
              <a:t>‹nr.›</a:t>
            </a:fld>
            <a:endParaRPr lang="nl-NL"/>
          </a:p>
        </p:txBody>
      </p:sp>
    </p:spTree>
    <p:extLst>
      <p:ext uri="{BB962C8B-B14F-4D97-AF65-F5344CB8AC3E}">
        <p14:creationId xmlns:p14="http://schemas.microsoft.com/office/powerpoint/2010/main" val="81937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27584" y="2180456"/>
            <a:ext cx="6659116" cy="1752600"/>
          </a:xfrm>
        </p:spPr>
        <p:txBody>
          <a:bodyPr>
            <a:normAutofit/>
          </a:bodyPr>
          <a:lstStyle>
            <a:lvl1pPr marL="0" indent="0" algn="ctr">
              <a:buNone/>
              <a:defRPr sz="2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15-11-2022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
        <p:nvSpPr>
          <p:cNvPr id="12" name="Tijdelijke aanduiding voor titel 1"/>
          <p:cNvSpPr>
            <a:spLocks noGrp="1"/>
          </p:cNvSpPr>
          <p:nvPr>
            <p:ph type="title"/>
          </p:nvPr>
        </p:nvSpPr>
        <p:spPr>
          <a:xfrm>
            <a:off x="457200" y="38100"/>
            <a:ext cx="5627688" cy="902970"/>
          </a:xfrm>
          <a:prstGeom prst="rect">
            <a:avLst/>
          </a:prstGeom>
        </p:spPr>
        <p:txBody>
          <a:bodyPr vert="horz" lIns="91440" tIns="45720" rIns="91440" bIns="45720" rtlCol="0" anchor="ctr">
            <a:noAutofit/>
          </a:bodyPr>
          <a:lstStyle/>
          <a:p>
            <a:r>
              <a:rPr lang="nl-NL"/>
              <a:t>Klik om stijl te bewerken</a:t>
            </a:r>
            <a:endParaRPr lang="nl-NL" dirty="0"/>
          </a:p>
        </p:txBody>
      </p:sp>
    </p:spTree>
    <p:extLst>
      <p:ext uri="{BB962C8B-B14F-4D97-AF65-F5344CB8AC3E}">
        <p14:creationId xmlns:p14="http://schemas.microsoft.com/office/powerpoint/2010/main" val="7654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4800600"/>
            <a:ext cx="8121600" cy="566738"/>
          </a:xfrm>
        </p:spPr>
        <p:txBody>
          <a:bodyPr anchor="b"/>
          <a:lstStyle>
            <a:lvl1pPr algn="l">
              <a:defRPr sz="2000" b="1">
                <a:solidFill>
                  <a:schemeClr val="tx1"/>
                </a:solidFill>
              </a:defRPr>
            </a:lvl1pPr>
          </a:lstStyle>
          <a:p>
            <a:r>
              <a:rPr lang="nl-NL"/>
              <a:t>Klik om stijl te bewerken</a:t>
            </a:r>
          </a:p>
        </p:txBody>
      </p:sp>
      <p:sp>
        <p:nvSpPr>
          <p:cNvPr id="3" name="Tijdelijke aanduiding voor afbeelding 2"/>
          <p:cNvSpPr>
            <a:spLocks noGrp="1"/>
          </p:cNvSpPr>
          <p:nvPr>
            <p:ph type="pic" idx="1"/>
          </p:nvPr>
        </p:nvSpPr>
        <p:spPr>
          <a:xfrm>
            <a:off x="457200" y="1340767"/>
            <a:ext cx="8121600" cy="33868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457200" y="5367338"/>
            <a:ext cx="8121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15-11-2022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82441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15-11-2022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208633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457200" y="1268759"/>
            <a:ext cx="5698976" cy="511486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a:xfrm>
            <a:off x="457200" y="6448251"/>
            <a:ext cx="2133600" cy="365125"/>
          </a:xfrm>
        </p:spPr>
        <p:txBody>
          <a:bodyPr/>
          <a:lstStyle/>
          <a:p>
            <a:fld id="{9ACDF8CE-CFCC-4D57-9CD3-F744E6482B49}" type="datetimeFigureOut">
              <a:rPr lang="nl-NL" smtClean="0"/>
              <a:t>15-11-2022</a:t>
            </a:fld>
            <a:endParaRPr lang="nl-NL"/>
          </a:p>
        </p:txBody>
      </p:sp>
      <p:sp>
        <p:nvSpPr>
          <p:cNvPr id="6" name="Tijdelijke aanduiding voor dianummer 5"/>
          <p:cNvSpPr>
            <a:spLocks noGrp="1"/>
          </p:cNvSpPr>
          <p:nvPr>
            <p:ph type="sldNum" sz="quarter" idx="12"/>
          </p:nvPr>
        </p:nvSpPr>
        <p:spPr>
          <a:xfrm>
            <a:off x="4022576" y="6448251"/>
            <a:ext cx="2133600" cy="365125"/>
          </a:xfrm>
        </p:spPr>
        <p:txBody>
          <a:bodyPr/>
          <a:lstStyle/>
          <a:p>
            <a:fld id="{9209DAE4-BFAB-4294-A099-1DA8C75FCCD7}" type="slidenum">
              <a:rPr lang="nl-NL" smtClean="0"/>
              <a:t>‹nr.›</a:t>
            </a:fld>
            <a:endParaRPr lang="nl-NL"/>
          </a:p>
        </p:txBody>
      </p:sp>
      <p:sp>
        <p:nvSpPr>
          <p:cNvPr id="12" name="Tijdelijke aanduiding voor afbeelding 11"/>
          <p:cNvSpPr>
            <a:spLocks noGrp="1"/>
          </p:cNvSpPr>
          <p:nvPr>
            <p:ph type="pic" sz="quarter" idx="13"/>
          </p:nvPr>
        </p:nvSpPr>
        <p:spPr>
          <a:xfrm>
            <a:off x="6530975" y="1079500"/>
            <a:ext cx="2046288" cy="1314000"/>
          </a:xfrm>
        </p:spPr>
        <p:txBody>
          <a:bodyPr>
            <a:normAutofit/>
          </a:bodyPr>
          <a:lstStyle>
            <a:lvl1pPr>
              <a:defRPr sz="1400"/>
            </a:lvl1pPr>
          </a:lstStyle>
          <a:p>
            <a:r>
              <a:rPr lang="nl-NL"/>
              <a:t>Klik op het pictogram als u een afbeelding wilt toevoegen</a:t>
            </a:r>
            <a:endParaRPr lang="nl-NL" dirty="0"/>
          </a:p>
        </p:txBody>
      </p:sp>
      <p:sp>
        <p:nvSpPr>
          <p:cNvPr id="13" name="Tijdelijke aanduiding voor afbeelding 11"/>
          <p:cNvSpPr>
            <a:spLocks noGrp="1"/>
          </p:cNvSpPr>
          <p:nvPr>
            <p:ph type="pic" sz="quarter" idx="14"/>
          </p:nvPr>
        </p:nvSpPr>
        <p:spPr>
          <a:xfrm>
            <a:off x="6530975" y="2398487"/>
            <a:ext cx="2046288" cy="1314000"/>
          </a:xfrm>
        </p:spPr>
        <p:txBody>
          <a:bodyPr>
            <a:normAutofit/>
          </a:bodyPr>
          <a:lstStyle>
            <a:lvl1pPr>
              <a:defRPr sz="1400"/>
            </a:lvl1pPr>
          </a:lstStyle>
          <a:p>
            <a:r>
              <a:rPr lang="nl-NL"/>
              <a:t>Klik op het pictogram als u een afbeelding wilt toevoegen</a:t>
            </a:r>
            <a:endParaRPr lang="nl-NL" dirty="0"/>
          </a:p>
        </p:txBody>
      </p:sp>
      <p:sp>
        <p:nvSpPr>
          <p:cNvPr id="14" name="Tijdelijke aanduiding voor afbeelding 11"/>
          <p:cNvSpPr>
            <a:spLocks noGrp="1"/>
          </p:cNvSpPr>
          <p:nvPr>
            <p:ph type="pic" sz="quarter" idx="15"/>
          </p:nvPr>
        </p:nvSpPr>
        <p:spPr>
          <a:xfrm>
            <a:off x="6530975" y="3718739"/>
            <a:ext cx="2046288" cy="1314000"/>
          </a:xfrm>
        </p:spPr>
        <p:txBody>
          <a:bodyPr>
            <a:normAutofit/>
          </a:bodyPr>
          <a:lstStyle>
            <a:lvl1pPr>
              <a:defRPr sz="1400"/>
            </a:lvl1pPr>
          </a:lstStyle>
          <a:p>
            <a:r>
              <a:rPr lang="nl-NL"/>
              <a:t>Klik op het pictogram als u een afbeelding wilt toevoegen</a:t>
            </a:r>
            <a:endParaRPr lang="nl-NL" dirty="0"/>
          </a:p>
        </p:txBody>
      </p:sp>
      <p:sp>
        <p:nvSpPr>
          <p:cNvPr id="15" name="Tijdelijke aanduiding voor afbeelding 11"/>
          <p:cNvSpPr>
            <a:spLocks noGrp="1"/>
          </p:cNvSpPr>
          <p:nvPr>
            <p:ph type="pic" sz="quarter" idx="16"/>
          </p:nvPr>
        </p:nvSpPr>
        <p:spPr>
          <a:xfrm>
            <a:off x="6530975" y="5036574"/>
            <a:ext cx="2046288" cy="131400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00357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15-11-2022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72027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484784"/>
            <a:ext cx="4040188" cy="7569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225420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645025" y="1484784"/>
            <a:ext cx="4041775" cy="7569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25" y="225420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9ACDF8CE-CFCC-4D57-9CD3-F744E6482B49}" type="datetimeFigureOut">
              <a:rPr lang="nl-NL" smtClean="0"/>
              <a:t>15-11-2022</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263039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nl-NL"/>
              <a:t>Klik om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15-11-2022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88251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9ACDF8CE-CFCC-4D57-9CD3-F744E6482B49}" type="datetimeFigureOut">
              <a:rPr lang="nl-NL" smtClean="0"/>
              <a:t>15-11-2022</a:t>
            </a:fld>
            <a:endParaRPr lang="nl-NL"/>
          </a:p>
        </p:txBody>
      </p:sp>
      <p:sp>
        <p:nvSpPr>
          <p:cNvPr id="5" name="Tijdelijke aanduiding voor dianummer 4"/>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71163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ACDF8CE-CFCC-4D57-9CD3-F744E6482B49}" type="datetimeFigureOut">
              <a:rPr lang="nl-NL" smtClean="0"/>
              <a:t>15-11-2022</a:t>
            </a:fld>
            <a:endParaRPr lang="nl-NL"/>
          </a:p>
        </p:txBody>
      </p:sp>
      <p:sp>
        <p:nvSpPr>
          <p:cNvPr id="4" name="Tijdelijke aanduiding voor dianummer 3"/>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40543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602000"/>
            <a:ext cx="3008313" cy="1162050"/>
          </a:xfrm>
        </p:spPr>
        <p:txBody>
          <a:bodyPr anchor="b"/>
          <a:lstStyle>
            <a:lvl1pPr algn="l">
              <a:defRPr sz="2000" b="1">
                <a:solidFill>
                  <a:schemeClr val="tx1"/>
                </a:solidFill>
              </a:defRPr>
            </a:lvl1pPr>
          </a:lstStyle>
          <a:p>
            <a:r>
              <a:rPr lang="nl-NL"/>
              <a:t>Klik om stijl te bewerken</a:t>
            </a:r>
            <a:endParaRPr lang="nl-NL" dirty="0"/>
          </a:p>
        </p:txBody>
      </p:sp>
      <p:sp>
        <p:nvSpPr>
          <p:cNvPr id="3" name="Tijdelijke aanduiding voor inhoud 2"/>
          <p:cNvSpPr>
            <a:spLocks noGrp="1"/>
          </p:cNvSpPr>
          <p:nvPr>
            <p:ph idx="1"/>
          </p:nvPr>
        </p:nvSpPr>
        <p:spPr>
          <a:xfrm>
            <a:off x="3575050" y="1602000"/>
            <a:ext cx="5111750" cy="45343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457200" y="2780929"/>
            <a:ext cx="3008313" cy="33452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15-11-2022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99781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Logo GB"/>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 y="-4"/>
            <a:ext cx="9144000" cy="1091382"/>
          </a:xfrm>
          <a:prstGeom prst="rect">
            <a:avLst/>
          </a:prstGeom>
        </p:spPr>
      </p:pic>
      <p:sp>
        <p:nvSpPr>
          <p:cNvPr id="3" name="Tijdelijke aanduiding voor tekst 2"/>
          <p:cNvSpPr>
            <a:spLocks noGrp="1"/>
          </p:cNvSpPr>
          <p:nvPr>
            <p:ph type="body" idx="1"/>
          </p:nvPr>
        </p:nvSpPr>
        <p:spPr>
          <a:xfrm>
            <a:off x="457200" y="1600200"/>
            <a:ext cx="8122920" cy="4525963"/>
          </a:xfrm>
          <a:prstGeom prst="rect">
            <a:avLst/>
          </a:prstGeom>
        </p:spPr>
        <p:txBody>
          <a:bodyPr vert="horz" lIns="91440" tIns="45720" rIns="91440" bIns="45720" rtlCol="0">
            <a:normAutofit/>
          </a:bodyPr>
          <a:lstStyle/>
          <a:p>
            <a:pPr lvl="0"/>
            <a:r>
              <a:rPr lang="nl-NL" dirty="0"/>
              <a:t>Niveau 1</a:t>
            </a:r>
          </a:p>
          <a:p>
            <a:pPr lvl="1"/>
            <a:r>
              <a:rPr lang="nl-NL" dirty="0"/>
              <a:t>Niveau 2 </a:t>
            </a:r>
          </a:p>
          <a:p>
            <a:pPr lvl="2"/>
            <a:r>
              <a:rPr lang="nl-NL" dirty="0"/>
              <a:t>Niveau 3</a:t>
            </a:r>
          </a:p>
          <a:p>
            <a:pPr lvl="3"/>
            <a:r>
              <a:rPr lang="nl-NL" dirty="0"/>
              <a:t>Niveau 4</a:t>
            </a:r>
          </a:p>
          <a:p>
            <a:pPr lvl="4"/>
            <a:r>
              <a:rPr lang="nl-NL" dirty="0"/>
              <a:t>Niveau 5</a:t>
            </a:r>
          </a:p>
        </p:txBody>
      </p:sp>
      <p:sp>
        <p:nvSpPr>
          <p:cNvPr id="2" name="Tijdelijke aanduiding voor titel 1"/>
          <p:cNvSpPr>
            <a:spLocks noGrp="1"/>
          </p:cNvSpPr>
          <p:nvPr>
            <p:ph type="title"/>
          </p:nvPr>
        </p:nvSpPr>
        <p:spPr>
          <a:xfrm>
            <a:off x="457200" y="38100"/>
            <a:ext cx="5627688" cy="902970"/>
          </a:xfrm>
          <a:prstGeom prst="rect">
            <a:avLst/>
          </a:prstGeom>
        </p:spPr>
        <p:txBody>
          <a:bodyPr vert="horz" lIns="91440" tIns="45720" rIns="91440" bIns="45720" rtlCol="0" anchor="ctr">
            <a:noAutofit/>
          </a:bodyPr>
          <a:lstStyle/>
          <a:p>
            <a:r>
              <a:rPr lang="nl-NL" dirty="0"/>
              <a:t>Klik om de stijl te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DF8CE-CFCC-4D57-9CD3-F744E6482B49}" type="datetimeFigureOut">
              <a:rPr lang="nl-NL" smtClean="0"/>
              <a:t>15-11-2022</a:t>
            </a:fld>
            <a:endParaRPr lang="nl-NL"/>
          </a:p>
        </p:txBody>
      </p:sp>
      <p:sp>
        <p:nvSpPr>
          <p:cNvPr id="6" name="Tijdelijke aanduiding voor dianummer 5"/>
          <p:cNvSpPr>
            <a:spLocks noGrp="1"/>
          </p:cNvSpPr>
          <p:nvPr>
            <p:ph type="sldNum" sz="quarter" idx="4"/>
          </p:nvPr>
        </p:nvSpPr>
        <p:spPr>
          <a:xfrm>
            <a:off x="327585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9DAE4-BFAB-4294-A099-1DA8C75FCCD7}" type="slidenum">
              <a:rPr lang="nl-NL" smtClean="0"/>
              <a:t>‹nr.›</a:t>
            </a:fld>
            <a:endParaRPr lang="nl-NL"/>
          </a:p>
        </p:txBody>
      </p:sp>
    </p:spTree>
    <p:extLst>
      <p:ext uri="{BB962C8B-B14F-4D97-AF65-F5344CB8AC3E}">
        <p14:creationId xmlns:p14="http://schemas.microsoft.com/office/powerpoint/2010/main" val="383644648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2" r:id="rId4"/>
    <p:sldLayoutId id="2147483653" r:id="rId5"/>
    <p:sldLayoutId id="2147483651" r:id="rId6"/>
    <p:sldLayoutId id="2147483654" r:id="rId7"/>
    <p:sldLayoutId id="2147483655" r:id="rId8"/>
    <p:sldLayoutId id="2147483656" r:id="rId9"/>
    <p:sldLayoutId id="2147483657" r:id="rId10"/>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lang="nl-NL"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emert-bakel.nl/producten/melding-openbare-ruimte"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mailto:gemeente@gemert-bakel.nl" TargetMode="External"/><Relationship Id="rId2" Type="http://schemas.openxmlformats.org/officeDocument/2006/relationships/hyperlink" Target="https://www.gemert-bakel.nl/producten/melding-openbare-ruimte"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gemeente@gemert-bakel.nl"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articipatiepunt.vvn.nl/"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s://participatiepunt.vvn.nl/"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9C82FC2-CCB8-463F-AF6C-04CBEC350F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966" r="34966" b="38393"/>
          <a:stretch/>
        </p:blipFill>
        <p:spPr>
          <a:xfrm rot="5400000">
            <a:off x="2956168" y="472324"/>
            <a:ext cx="3231664" cy="4968552"/>
          </a:xfrm>
          <a:prstGeom prst="rect">
            <a:avLst/>
          </a:prstGeom>
        </p:spPr>
      </p:pic>
      <p:sp>
        <p:nvSpPr>
          <p:cNvPr id="2" name="Ondertitel 1">
            <a:extLst>
              <a:ext uri="{FF2B5EF4-FFF2-40B4-BE49-F238E27FC236}">
                <a16:creationId xmlns:a16="http://schemas.microsoft.com/office/drawing/2014/main" id="{AA69CCED-63A1-40A9-B4D2-6FC66B032771}"/>
              </a:ext>
            </a:extLst>
          </p:cNvPr>
          <p:cNvSpPr>
            <a:spLocks noGrp="1"/>
          </p:cNvSpPr>
          <p:nvPr>
            <p:ph type="subTitle" idx="1"/>
          </p:nvPr>
        </p:nvSpPr>
        <p:spPr>
          <a:xfrm>
            <a:off x="1227584" y="1628800"/>
            <a:ext cx="6659116" cy="5191100"/>
          </a:xfrm>
        </p:spPr>
        <p:txBody>
          <a:bodyPr>
            <a:normAutofit fontScale="62500" lnSpcReduction="20000"/>
          </a:bodyPr>
          <a:lstStyle/>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r>
              <a:rPr lang="nl-NL" sz="2900" dirty="0">
                <a:solidFill>
                  <a:schemeClr val="accent2"/>
                </a:solidFill>
              </a:rPr>
              <a:t>17 mei 2022 18.30-20.00 uur</a:t>
            </a:r>
          </a:p>
          <a:p>
            <a:endParaRPr lang="nl-NL" dirty="0">
              <a:solidFill>
                <a:schemeClr val="accent2"/>
              </a:solidFill>
            </a:endParaRPr>
          </a:p>
          <a:p>
            <a:r>
              <a:rPr lang="nl-NL" dirty="0">
                <a:solidFill>
                  <a:schemeClr val="accent2"/>
                </a:solidFill>
              </a:rPr>
              <a:t>Terugkoppeling</a:t>
            </a:r>
          </a:p>
          <a:p>
            <a:r>
              <a:rPr lang="nl-NL" sz="1700" b="0" dirty="0">
                <a:solidFill>
                  <a:schemeClr val="accent2"/>
                </a:solidFill>
              </a:rPr>
              <a:t>Verslag</a:t>
            </a:r>
            <a:r>
              <a:rPr lang="nl-NL" sz="1700" b="0">
                <a:solidFill>
                  <a:schemeClr val="accent2"/>
                </a:solidFill>
              </a:rPr>
              <a:t>: 3</a:t>
            </a:r>
            <a:endParaRPr lang="nl-NL" sz="1700" b="0" dirty="0">
              <a:solidFill>
                <a:schemeClr val="accent2"/>
              </a:solidFill>
            </a:endParaRPr>
          </a:p>
          <a:p>
            <a:r>
              <a:rPr lang="nl-NL" sz="1700" b="0" dirty="0">
                <a:solidFill>
                  <a:schemeClr val="accent2"/>
                </a:solidFill>
              </a:rPr>
              <a:t>Datum verslag: 15 november 2022</a:t>
            </a:r>
          </a:p>
          <a:p>
            <a:r>
              <a:rPr lang="nl-NL" sz="1700" b="0" dirty="0">
                <a:solidFill>
                  <a:schemeClr val="accent2"/>
                </a:solidFill>
              </a:rPr>
              <a:t>Zaaknummer: 5702-2022</a:t>
            </a:r>
          </a:p>
          <a:p>
            <a:endParaRPr lang="nl-NL" sz="1700" b="0" dirty="0">
              <a:solidFill>
                <a:schemeClr val="accent2"/>
              </a:solidFill>
            </a:endParaRPr>
          </a:p>
          <a:p>
            <a:r>
              <a:rPr lang="nl-NL" sz="1600" b="0" dirty="0">
                <a:solidFill>
                  <a:schemeClr val="accent2"/>
                </a:solidFill>
              </a:rPr>
              <a:t>Aanwezigen: Enrico Frauenfelder (BOA), Pieter Klumpers (vakspecialist verkeer), Claire Laudij (beleidsmedewerker openbaar beheer), Ton van Melis (toezichthouder) </a:t>
            </a:r>
            <a:r>
              <a:rPr lang="nl-NL" sz="1600" b="0" dirty="0" err="1">
                <a:solidFill>
                  <a:schemeClr val="accent2"/>
                </a:solidFill>
              </a:rPr>
              <a:t>Günther</a:t>
            </a:r>
            <a:r>
              <a:rPr lang="nl-NL" sz="1600" b="0" dirty="0">
                <a:solidFill>
                  <a:schemeClr val="accent2"/>
                </a:solidFill>
              </a:rPr>
              <a:t> Rutten (vakspecialist groen), Wil Welvaarts (vakspecialist afval), belangstellenden gemeente Gemert-Bakel, Stuurgroep De Mortel, inwoners De Mortel</a:t>
            </a:r>
          </a:p>
        </p:txBody>
      </p:sp>
      <p:sp>
        <p:nvSpPr>
          <p:cNvPr id="5" name="Titel 1">
            <a:extLst>
              <a:ext uri="{FF2B5EF4-FFF2-40B4-BE49-F238E27FC236}">
                <a16:creationId xmlns:a16="http://schemas.microsoft.com/office/drawing/2014/main" id="{D8D38434-BDC4-4B98-9F03-FB996E399017}"/>
              </a:ext>
            </a:extLst>
          </p:cNvPr>
          <p:cNvSpPr>
            <a:spLocks noGrp="1"/>
          </p:cNvSpPr>
          <p:nvPr>
            <p:ph type="title"/>
          </p:nvPr>
        </p:nvSpPr>
        <p:spPr>
          <a:xfrm>
            <a:off x="457200" y="38100"/>
            <a:ext cx="5627688" cy="902970"/>
          </a:xfrm>
        </p:spPr>
        <p:txBody>
          <a:bodyPr/>
          <a:lstStyle/>
          <a:p>
            <a:r>
              <a:rPr lang="nl-NL" b="1" dirty="0">
                <a:solidFill>
                  <a:schemeClr val="accent2"/>
                </a:solidFill>
              </a:rPr>
              <a:t>Kijk in de Wijk De Mortel</a:t>
            </a:r>
          </a:p>
        </p:txBody>
      </p:sp>
    </p:spTree>
    <p:extLst>
      <p:ext uri="{BB962C8B-B14F-4D97-AF65-F5344CB8AC3E}">
        <p14:creationId xmlns:p14="http://schemas.microsoft.com/office/powerpoint/2010/main" val="106612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D3AD084A-21BB-4C3A-9D9E-8DB122F4D8A8}"/>
              </a:ext>
            </a:extLst>
          </p:cNvPr>
          <p:cNvGraphicFramePr>
            <a:graphicFrameLocks noGrp="1"/>
          </p:cNvGraphicFramePr>
          <p:nvPr>
            <p:extLst>
              <p:ext uri="{D42A27DB-BD31-4B8C-83A1-F6EECF244321}">
                <p14:modId xmlns:p14="http://schemas.microsoft.com/office/powerpoint/2010/main" val="783668917"/>
              </p:ext>
            </p:extLst>
          </p:nvPr>
        </p:nvGraphicFramePr>
        <p:xfrm>
          <a:off x="418008" y="1336308"/>
          <a:ext cx="8123238" cy="2810056"/>
        </p:xfrm>
        <a:graphic>
          <a:graphicData uri="http://schemas.openxmlformats.org/drawingml/2006/table">
            <a:tbl>
              <a:tblPr>
                <a:tableStyleId>{5C22544A-7EE6-4342-B048-85BDC9FD1C3A}</a:tableStyleId>
              </a:tblPr>
              <a:tblGrid>
                <a:gridCol w="3713790">
                  <a:extLst>
                    <a:ext uri="{9D8B030D-6E8A-4147-A177-3AD203B41FA5}">
                      <a16:colId xmlns:a16="http://schemas.microsoft.com/office/drawing/2014/main" val="847522812"/>
                    </a:ext>
                  </a:extLst>
                </a:gridCol>
                <a:gridCol w="3759806">
                  <a:extLst>
                    <a:ext uri="{9D8B030D-6E8A-4147-A177-3AD203B41FA5}">
                      <a16:colId xmlns:a16="http://schemas.microsoft.com/office/drawing/2014/main" val="1990814926"/>
                    </a:ext>
                  </a:extLst>
                </a:gridCol>
                <a:gridCol w="649642">
                  <a:extLst>
                    <a:ext uri="{9D8B030D-6E8A-4147-A177-3AD203B41FA5}">
                      <a16:colId xmlns:a16="http://schemas.microsoft.com/office/drawing/2014/main" val="2056243823"/>
                    </a:ext>
                  </a:extLst>
                </a:gridCol>
              </a:tblGrid>
              <a:tr h="162465">
                <a:tc>
                  <a:txBody>
                    <a:bodyPr/>
                    <a:lstStyle/>
                    <a:p>
                      <a:pPr algn="l" fontAlgn="t"/>
                      <a:r>
                        <a:rPr lang="nl-NL" sz="900" b="1" u="none" strike="noStrike" dirty="0" err="1">
                          <a:effectLst/>
                        </a:rPr>
                        <a:t>Sprenksteeg</a:t>
                      </a:r>
                      <a:r>
                        <a:rPr lang="nl-NL" sz="900" b="1" u="none" strike="noStrike" dirty="0">
                          <a:effectLst/>
                        </a:rPr>
                        <a:t>/Truttensteeg</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4007998373"/>
                  </a:ext>
                </a:extLst>
              </a:tr>
              <a:tr h="162465">
                <a:tc>
                  <a:txBody>
                    <a:bodyPr/>
                    <a:lstStyle/>
                    <a:p>
                      <a:pPr algn="l" fontAlgn="t"/>
                      <a:r>
                        <a:rPr lang="nl-NL" sz="900" u="none" strike="noStrike">
                          <a:effectLst/>
                        </a:rPr>
                        <a:t>Onderwerp</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402347499"/>
                  </a:ext>
                </a:extLst>
              </a:tr>
              <a:tr h="687642">
                <a:tc>
                  <a:txBody>
                    <a:bodyPr/>
                    <a:lstStyle/>
                    <a:p>
                      <a:pPr algn="l" fontAlgn="t"/>
                      <a:r>
                        <a:rPr lang="nl-NL" sz="900" u="none" strike="noStrike" dirty="0">
                          <a:effectLst/>
                        </a:rPr>
                        <a:t>De verlengde </a:t>
                      </a:r>
                      <a:r>
                        <a:rPr lang="nl-NL" sz="900" u="none" strike="noStrike" dirty="0" err="1">
                          <a:effectLst/>
                        </a:rPr>
                        <a:t>Sprenksteeg</a:t>
                      </a:r>
                      <a:r>
                        <a:rPr lang="nl-NL" sz="900" u="none" strike="noStrike" dirty="0">
                          <a:effectLst/>
                        </a:rPr>
                        <a:t> is slecht begaanbaar, vooral voor ouderen op </a:t>
                      </a:r>
                      <a:r>
                        <a:rPr lang="nl-NL" sz="900" u="none" strike="noStrike" dirty="0" err="1">
                          <a:effectLst/>
                        </a:rPr>
                        <a:t>elekrische</a:t>
                      </a:r>
                      <a:r>
                        <a:rPr lang="nl-NL" sz="900" u="none" strike="noStrike" dirty="0">
                          <a:effectLst/>
                        </a:rPr>
                        <a:t> fietsen.</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Deze weg is in het beheersysteem benoemd als recreatieve wandel- en fietsroute en voorzien van een half verharding. Het pad verdient wel enige aandacht en wordt opgenomen in het dit jaar op te stellen Programma Fietspaden. Meldingen kunnen in de tussentijd worden gedaan via de MOR (</a:t>
                      </a:r>
                      <a:r>
                        <a:rPr lang="nl-NL" sz="900" u="none" strike="noStrike" dirty="0">
                          <a:solidFill>
                            <a:schemeClr val="accent2">
                              <a:lumMod val="75000"/>
                              <a:lumOff val="25000"/>
                            </a:schemeClr>
                          </a:solidFill>
                          <a:effectLst/>
                          <a:hlinkClick r:id="rId2">
                            <a:extLst>
                              <a:ext uri="{A12FA001-AC4F-418D-AE19-62706E023703}">
                                <ahyp:hlinkClr xmlns:ahyp="http://schemas.microsoft.com/office/drawing/2018/hyperlinkcolor" val="tx"/>
                              </a:ext>
                            </a:extLst>
                          </a:hlinkClick>
                        </a:rPr>
                        <a:t>https://www.gemert-bakel.nl/producten/melding-openbare-ruimte</a:t>
                      </a:r>
                      <a:r>
                        <a:rPr lang="nl-NL" sz="900" u="none" strike="noStrike" dirty="0">
                          <a:effectLst/>
                        </a:rPr>
                        <a:t>).</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b="0" i="0" u="none" strike="noStrike" dirty="0">
                          <a:solidFill>
                            <a:srgbClr val="000000"/>
                          </a:solidFill>
                          <a:effectLst/>
                          <a:latin typeface="Arial" panose="020B0604020202020204" pitchFamily="34" charset="0"/>
                          <a:cs typeface="Arial" panose="020B0604020202020204" pitchFamily="34" charset="0"/>
                        </a:rPr>
                        <a:t>Gemeente</a:t>
                      </a:r>
                    </a:p>
                    <a:p>
                      <a:pPr algn="l" fontAlgn="t"/>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3279131638"/>
                  </a:ext>
                </a:extLst>
              </a:tr>
              <a:tr h="324930">
                <a:tc>
                  <a:txBody>
                    <a:bodyPr/>
                    <a:lstStyle/>
                    <a:p>
                      <a:pPr algn="l" fontAlgn="t"/>
                      <a:r>
                        <a:rPr lang="nl-NL" sz="900" u="none" strike="noStrike" dirty="0">
                          <a:effectLst/>
                        </a:rPr>
                        <a:t>De achterkant van de heggen (aan de agrarische percelen) wordt niet gesnoeid.</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b="0" i="0" u="none" strike="noStrike" dirty="0">
                          <a:solidFill>
                            <a:srgbClr val="000000"/>
                          </a:solidFill>
                          <a:effectLst/>
                          <a:latin typeface="Arial" panose="020B0604020202020204" pitchFamily="34" charset="0"/>
                          <a:cs typeface="Arial" panose="020B0604020202020204" pitchFamily="34" charset="0"/>
                        </a:rPr>
                        <a:t>De haag aan de </a:t>
                      </a:r>
                      <a:r>
                        <a:rPr lang="nl-NL" sz="900" b="0" i="0" u="none" strike="noStrike" dirty="0" err="1">
                          <a:solidFill>
                            <a:srgbClr val="000000"/>
                          </a:solidFill>
                          <a:effectLst/>
                          <a:latin typeface="Arial" panose="020B0604020202020204" pitchFamily="34" charset="0"/>
                          <a:cs typeface="Arial" panose="020B0604020202020204" pitchFamily="34" charset="0"/>
                        </a:rPr>
                        <a:t>Sprenksteeg</a:t>
                      </a:r>
                      <a:r>
                        <a:rPr lang="nl-NL" sz="900" b="0" i="0" u="none" strike="noStrike" dirty="0">
                          <a:solidFill>
                            <a:srgbClr val="000000"/>
                          </a:solidFill>
                          <a:effectLst/>
                          <a:latin typeface="Arial" panose="020B0604020202020204" pitchFamily="34" charset="0"/>
                          <a:cs typeface="Arial" panose="020B0604020202020204" pitchFamily="34" charset="0"/>
                        </a:rPr>
                        <a:t> wordt aan twee zijdes geknipt. De beplantingsvakken aan de Truttensteeg worden tweejaarlijks geknipt aan de zijde van het pad. De rest van het vak wordt 1 keer per 6 jaar gedund. Het verzoek was om aan de zijde van agrarische percelen ook te knippen. Dat is ongewenst, omdat we vooral de natuurlijke beplanting willen stimuleren en de kosten laag willen houden. Indien nodig snoeien we de eerste rij beplanting tot ongeveer een halve meter boven de grond terug aan de zijde van de agrarische percelen. Eventuele overlast is dan weg. Vervolgens kunnen we dit bijhouden in het snoeiregime van 1/6 jaar.</a:t>
                      </a:r>
                    </a:p>
                    <a:p>
                      <a:pPr algn="l" fontAlgn="t"/>
                      <a:r>
                        <a:rPr lang="nl-NL" sz="900" b="0" i="1" u="none" strike="noStrike" dirty="0">
                          <a:solidFill>
                            <a:srgbClr val="000000"/>
                          </a:solidFill>
                          <a:effectLst/>
                          <a:latin typeface="Arial" panose="020B0604020202020204" pitchFamily="34" charset="0"/>
                          <a:cs typeface="Arial" panose="020B0604020202020204" pitchFamily="34" charset="0"/>
                        </a:rPr>
                        <a:t>Toevoeging: de hagen zijn afgelopen jaar 2 keer geknipt aan de zijde van het pad. De zijde achterzijde wordt deze winter nog geknipt. De beplanting is dit najaar aan de zijde van de agrarische percelen kort gemaakt.</a:t>
                      </a:r>
                    </a:p>
                  </a:txBody>
                  <a:tcPr marL="8123" marR="8123" marT="8123" marB="0"/>
                </a:tc>
                <a:tc>
                  <a:txBody>
                    <a:bodyPr/>
                    <a:lstStyle/>
                    <a:p>
                      <a:pPr algn="l" fontAlgn="t"/>
                      <a:r>
                        <a:rPr lang="nl-NL" sz="900" b="0" i="0" u="none" strike="noStrike" dirty="0">
                          <a:solidFill>
                            <a:srgbClr val="000000"/>
                          </a:solidFill>
                          <a:effectLst/>
                          <a:latin typeface="Arial" panose="020B0604020202020204" pitchFamily="34" charset="0"/>
                          <a:cs typeface="Arial" panose="020B0604020202020204" pitchFamily="34" charset="0"/>
                        </a:rPr>
                        <a:t>Gemeente</a:t>
                      </a:r>
                    </a:p>
                    <a:p>
                      <a:pPr algn="l" fontAlgn="t"/>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60311942"/>
                  </a:ext>
                </a:extLst>
              </a:tr>
            </a:tbl>
          </a:graphicData>
        </a:graphic>
      </p:graphicFrame>
      <p:pic>
        <p:nvPicPr>
          <p:cNvPr id="12" name="Afbeelding 11">
            <a:extLst>
              <a:ext uri="{FF2B5EF4-FFF2-40B4-BE49-F238E27FC236}">
                <a16:creationId xmlns:a16="http://schemas.microsoft.com/office/drawing/2014/main" id="{F23E512E-9394-4A12-ADD2-E0534DF6E74D}"/>
              </a:ext>
            </a:extLst>
          </p:cNvPr>
          <p:cNvPicPr>
            <a:picLocks noChangeAspect="1"/>
          </p:cNvPicPr>
          <p:nvPr/>
        </p:nvPicPr>
        <p:blipFill rotWithShape="1">
          <a:blip r:embed="rId3"/>
          <a:srcRect l="19420" t="30538"/>
          <a:stretch/>
        </p:blipFill>
        <p:spPr>
          <a:xfrm>
            <a:off x="4572000" y="4451849"/>
            <a:ext cx="3995936" cy="2196253"/>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131024" cy="902970"/>
          </a:xfrm>
        </p:spPr>
        <p:txBody>
          <a:bodyPr/>
          <a:lstStyle/>
          <a:p>
            <a:r>
              <a:rPr lang="nl-NL" dirty="0"/>
              <a:t>8. </a:t>
            </a:r>
            <a:r>
              <a:rPr lang="nl-NL" dirty="0" err="1"/>
              <a:t>Sprenksteeg</a:t>
            </a:r>
            <a:r>
              <a:rPr lang="nl-NL" dirty="0"/>
              <a:t> (onderhoud)</a:t>
            </a:r>
          </a:p>
        </p:txBody>
      </p:sp>
      <p:pic>
        <p:nvPicPr>
          <p:cNvPr id="9" name="Afbeelding 8">
            <a:extLst>
              <a:ext uri="{FF2B5EF4-FFF2-40B4-BE49-F238E27FC236}">
                <a16:creationId xmlns:a16="http://schemas.microsoft.com/office/drawing/2014/main" id="{BCBCDC29-63ED-4B81-A397-E7C3D9E92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162" r="30849"/>
          <a:stretch/>
        </p:blipFill>
        <p:spPr>
          <a:xfrm rot="5400000">
            <a:off x="1329759" y="3540099"/>
            <a:ext cx="2196252" cy="4019755"/>
          </a:xfrm>
          <a:prstGeom prst="rect">
            <a:avLst/>
          </a:prstGeom>
        </p:spPr>
      </p:pic>
      <p:sp>
        <p:nvSpPr>
          <p:cNvPr id="10" name="Ovaal 9">
            <a:extLst>
              <a:ext uri="{FF2B5EF4-FFF2-40B4-BE49-F238E27FC236}">
                <a16:creationId xmlns:a16="http://schemas.microsoft.com/office/drawing/2014/main" id="{8A9C328E-A9D4-489F-904F-135DDABDE25B}"/>
              </a:ext>
            </a:extLst>
          </p:cNvPr>
          <p:cNvSpPr/>
          <p:nvPr/>
        </p:nvSpPr>
        <p:spPr>
          <a:xfrm>
            <a:off x="7308304" y="4293096"/>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4634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49A18D98-D844-4562-8F9C-3C7B528BC7F1}"/>
              </a:ext>
            </a:extLst>
          </p:cNvPr>
          <p:cNvGraphicFramePr>
            <a:graphicFrameLocks noGrp="1"/>
          </p:cNvGraphicFramePr>
          <p:nvPr>
            <p:extLst>
              <p:ext uri="{D42A27DB-BD31-4B8C-83A1-F6EECF244321}">
                <p14:modId xmlns:p14="http://schemas.microsoft.com/office/powerpoint/2010/main" val="3895974349"/>
              </p:ext>
            </p:extLst>
          </p:nvPr>
        </p:nvGraphicFramePr>
        <p:xfrm>
          <a:off x="423471" y="1332564"/>
          <a:ext cx="8123238" cy="1912551"/>
        </p:xfrm>
        <a:graphic>
          <a:graphicData uri="http://schemas.openxmlformats.org/drawingml/2006/table">
            <a:tbl>
              <a:tblPr>
                <a:tableStyleId>{5C22544A-7EE6-4342-B048-85BDC9FD1C3A}</a:tableStyleId>
              </a:tblPr>
              <a:tblGrid>
                <a:gridCol w="3713790">
                  <a:extLst>
                    <a:ext uri="{9D8B030D-6E8A-4147-A177-3AD203B41FA5}">
                      <a16:colId xmlns:a16="http://schemas.microsoft.com/office/drawing/2014/main" val="2067072632"/>
                    </a:ext>
                  </a:extLst>
                </a:gridCol>
                <a:gridCol w="3759806">
                  <a:extLst>
                    <a:ext uri="{9D8B030D-6E8A-4147-A177-3AD203B41FA5}">
                      <a16:colId xmlns:a16="http://schemas.microsoft.com/office/drawing/2014/main" val="2052552618"/>
                    </a:ext>
                  </a:extLst>
                </a:gridCol>
                <a:gridCol w="649642">
                  <a:extLst>
                    <a:ext uri="{9D8B030D-6E8A-4147-A177-3AD203B41FA5}">
                      <a16:colId xmlns:a16="http://schemas.microsoft.com/office/drawing/2014/main" val="171052878"/>
                    </a:ext>
                  </a:extLst>
                </a:gridCol>
              </a:tblGrid>
              <a:tr h="162465">
                <a:tc>
                  <a:txBody>
                    <a:bodyPr/>
                    <a:lstStyle/>
                    <a:p>
                      <a:pPr algn="l" fontAlgn="t"/>
                      <a:r>
                        <a:rPr lang="nl-NL" sz="900" b="1" u="none" strike="noStrike" dirty="0">
                          <a:effectLst/>
                        </a:rPr>
                        <a:t>Pastoor van de Eindestraat</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1764405601"/>
                  </a:ext>
                </a:extLst>
              </a:tr>
              <a:tr h="162465">
                <a:tc>
                  <a:txBody>
                    <a:bodyPr/>
                    <a:lstStyle/>
                    <a:p>
                      <a:pPr algn="l" fontAlgn="t"/>
                      <a:r>
                        <a:rPr lang="nl-NL" sz="900" u="none" strike="noStrike">
                          <a:effectLst/>
                        </a:rPr>
                        <a:t>Onderwerp</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582898012"/>
                  </a:ext>
                </a:extLst>
              </a:tr>
              <a:tr h="619378">
                <a:tc>
                  <a:txBody>
                    <a:bodyPr/>
                    <a:lstStyle/>
                    <a:p>
                      <a:pPr algn="l" fontAlgn="t"/>
                      <a:r>
                        <a:rPr lang="nl-NL" sz="900" u="none" strike="noStrike" dirty="0">
                          <a:effectLst/>
                        </a:rPr>
                        <a:t>Het trottoir is slecht begaanbaar, vooral voor rollators. Het trottoir is in een deel van de straat al aangepakt. Wordt het laatste deel van de straat, incl. de </a:t>
                      </a:r>
                      <a:r>
                        <a:rPr lang="nl-NL" sz="900" u="none" strike="noStrike" dirty="0" err="1">
                          <a:effectLst/>
                        </a:rPr>
                        <a:t>Kastanjeweg</a:t>
                      </a:r>
                      <a:r>
                        <a:rPr lang="nl-NL" sz="900" u="none" strike="noStrike" dirty="0">
                          <a:effectLst/>
                        </a:rPr>
                        <a:t> ook nog aangepakt? Delen zijn verzakt, er blijft water in staan.</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Dit trottoir is niet opgenomen in op de planning. Meldingen kunnen worden gemaakt worden via de MOR (</a:t>
                      </a:r>
                      <a:r>
                        <a:rPr lang="nl-NL" sz="900" u="none" strike="noStrike" dirty="0">
                          <a:solidFill>
                            <a:schemeClr val="accent2">
                              <a:lumMod val="75000"/>
                              <a:lumOff val="25000"/>
                            </a:schemeClr>
                          </a:solidFill>
                          <a:effectLst/>
                          <a:hlinkClick r:id="rId2">
                            <a:extLst>
                              <a:ext uri="{A12FA001-AC4F-418D-AE19-62706E023703}">
                                <ahyp:hlinkClr xmlns:ahyp="http://schemas.microsoft.com/office/drawing/2018/hyperlinkcolor" val="tx"/>
                              </a:ext>
                            </a:extLst>
                          </a:hlinkClick>
                        </a:rPr>
                        <a:t>https://www.gemert-bakel.nl/producten/melding-openbare-ruimte</a:t>
                      </a:r>
                      <a:r>
                        <a:rPr lang="nl-NL" sz="900" u="none" strike="noStrike" dirty="0">
                          <a:effectLst/>
                        </a:rPr>
                        <a:t>).</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1591720050"/>
                  </a:ext>
                </a:extLst>
              </a:tr>
              <a:tr h="649859">
                <a:tc>
                  <a:txBody>
                    <a:bodyPr/>
                    <a:lstStyle/>
                    <a:p>
                      <a:pPr algn="l" fontAlgn="t"/>
                      <a:r>
                        <a:rPr lang="nl-NL" sz="900" u="none" strike="noStrike" dirty="0">
                          <a:effectLst/>
                        </a:rPr>
                        <a:t>Het fietspad dat nu vanaf de </a:t>
                      </a:r>
                      <a:r>
                        <a:rPr lang="nl-NL" sz="900" u="none" strike="noStrike" dirty="0" err="1">
                          <a:effectLst/>
                        </a:rPr>
                        <a:t>Lochterweg</a:t>
                      </a:r>
                      <a:r>
                        <a:rPr lang="nl-NL" sz="900" u="none" strike="noStrike" dirty="0">
                          <a:effectLst/>
                        </a:rPr>
                        <a:t> naar de school draait kan niet blijven bestaan in het nieuwe centrumplan. Er wordt bovendien hard gereden op het kruispunt. Kan er goed nagedacht worden over de gewijzigde fietsroute in het nieuwe centrumplan van De Mortel?</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De ligging van het huidige fietspad heeft onze aandacht. Er is nog geen projectleider aangewezen die zich specifiek met de wegen bezig gaat houden. Voor vragen omtrent het centrumplan kan contact op worden genomen met algemeen projectleider Etienne Koekkoek via </a:t>
                      </a:r>
                      <a:r>
                        <a:rPr lang="nl-NL" sz="900" u="none" strike="noStrike" dirty="0">
                          <a:solidFill>
                            <a:schemeClr val="accent2">
                              <a:lumMod val="75000"/>
                              <a:lumOff val="25000"/>
                            </a:schemeClr>
                          </a:solidFill>
                          <a:effectLst/>
                          <a:hlinkClick r:id="rId3">
                            <a:extLst>
                              <a:ext uri="{A12FA001-AC4F-418D-AE19-62706E023703}">
                                <ahyp:hlinkClr xmlns:ahyp="http://schemas.microsoft.com/office/drawing/2018/hyperlinkcolor" val="tx"/>
                              </a:ext>
                            </a:extLst>
                          </a:hlinkClick>
                        </a:rPr>
                        <a:t>gemeente@gemert-bakel.nl</a:t>
                      </a:r>
                      <a:r>
                        <a:rPr lang="nl-NL" sz="900" u="none" strike="noStrike" dirty="0">
                          <a:effectLst/>
                        </a:rPr>
                        <a:t>. </a:t>
                      </a:r>
                    </a:p>
                    <a:p>
                      <a:pPr algn="l" fontAlgn="t"/>
                      <a:r>
                        <a:rPr lang="nl-NL" sz="900" b="0" i="1" u="none" strike="noStrike" dirty="0">
                          <a:solidFill>
                            <a:srgbClr val="000000"/>
                          </a:solidFill>
                          <a:effectLst/>
                          <a:latin typeface="+mj-lt"/>
                        </a:rPr>
                        <a:t>Op het kruispunt </a:t>
                      </a:r>
                      <a:r>
                        <a:rPr lang="nl-NL" sz="900" b="0" i="1" u="none" strike="noStrike" dirty="0" err="1">
                          <a:solidFill>
                            <a:srgbClr val="000000"/>
                          </a:solidFill>
                          <a:effectLst/>
                          <a:latin typeface="+mj-lt"/>
                        </a:rPr>
                        <a:t>Lochterweg</a:t>
                      </a:r>
                      <a:r>
                        <a:rPr lang="nl-NL" sz="900" b="0" i="1" u="none" strike="noStrike" dirty="0">
                          <a:solidFill>
                            <a:srgbClr val="000000"/>
                          </a:solidFill>
                          <a:effectLst/>
                          <a:latin typeface="+mj-lt"/>
                        </a:rPr>
                        <a:t> – Kastanjelaan zullen verkeersborden worden geplaatst.</a:t>
                      </a:r>
                    </a:p>
                  </a:txBody>
                  <a:tcPr marL="8123" marR="8123" marT="8123" marB="0"/>
                </a:tc>
                <a:tc>
                  <a:txBody>
                    <a:bodyPr/>
                    <a:lstStyle/>
                    <a:p>
                      <a:pPr algn="l" fontAlgn="t"/>
                      <a:endParaRPr lang="nl-NL" sz="900" b="0" i="0" u="none" strike="noStrike" dirty="0">
                        <a:solidFill>
                          <a:srgbClr val="000000"/>
                        </a:solidFill>
                        <a:effectLst/>
                        <a:latin typeface="+mj-lt"/>
                      </a:endParaRPr>
                    </a:p>
                    <a:p>
                      <a:pPr algn="l" fontAlgn="t"/>
                      <a:endParaRPr lang="nl-NL" sz="900" b="0" i="0" u="none" strike="noStrike" dirty="0">
                        <a:solidFill>
                          <a:srgbClr val="000000"/>
                        </a:solidFill>
                        <a:effectLst/>
                        <a:latin typeface="+mj-lt"/>
                      </a:endParaRPr>
                    </a:p>
                    <a:p>
                      <a:pPr algn="l" fontAlgn="t"/>
                      <a:endParaRPr lang="nl-NL" sz="900" b="0" i="0" u="none" strike="noStrike" dirty="0">
                        <a:solidFill>
                          <a:srgbClr val="000000"/>
                        </a:solidFill>
                        <a:effectLst/>
                        <a:latin typeface="+mj-lt"/>
                      </a:endParaRPr>
                    </a:p>
                    <a:p>
                      <a:pPr algn="l" fontAlgn="t"/>
                      <a:endParaRPr lang="nl-NL" sz="900" b="0" i="0" u="none" strike="noStrike" dirty="0">
                        <a:solidFill>
                          <a:srgbClr val="000000"/>
                        </a:solidFill>
                        <a:effectLst/>
                        <a:latin typeface="+mj-lt"/>
                      </a:endParaRPr>
                    </a:p>
                    <a:p>
                      <a:pPr algn="l" fontAlgn="t"/>
                      <a:endParaRPr lang="nl-NL" sz="900" b="0" i="0" u="none" strike="noStrike" dirty="0">
                        <a:solidFill>
                          <a:srgbClr val="000000"/>
                        </a:solidFill>
                        <a:effectLst/>
                        <a:latin typeface="+mj-lt"/>
                      </a:endParaRPr>
                    </a:p>
                    <a:p>
                      <a:pPr algn="l" fontAlgn="t"/>
                      <a:r>
                        <a:rPr lang="nl-NL" sz="900" b="0" i="0" u="none" strike="noStrike" dirty="0">
                          <a:solidFill>
                            <a:srgbClr val="000000"/>
                          </a:solidFill>
                          <a:effectLst/>
                          <a:latin typeface="+mj-lt"/>
                        </a:rPr>
                        <a:t>Gemeente</a:t>
                      </a:r>
                    </a:p>
                  </a:txBody>
                  <a:tcPr marL="8123" marR="8123" marT="8123" marB="0"/>
                </a:tc>
                <a:extLst>
                  <a:ext uri="{0D108BD9-81ED-4DB2-BD59-A6C34878D82A}">
                    <a16:rowId xmlns:a16="http://schemas.microsoft.com/office/drawing/2014/main" val="648538247"/>
                  </a:ext>
                </a:extLst>
              </a:tr>
            </a:tbl>
          </a:graphicData>
        </a:graphic>
      </p:graphicFrame>
      <p:pic>
        <p:nvPicPr>
          <p:cNvPr id="12" name="Afbeelding 11">
            <a:extLst>
              <a:ext uri="{FF2B5EF4-FFF2-40B4-BE49-F238E27FC236}">
                <a16:creationId xmlns:a16="http://schemas.microsoft.com/office/drawing/2014/main" id="{F23E512E-9394-4A12-ADD2-E0534DF6E74D}"/>
              </a:ext>
            </a:extLst>
          </p:cNvPr>
          <p:cNvPicPr>
            <a:picLocks noChangeAspect="1"/>
          </p:cNvPicPr>
          <p:nvPr/>
        </p:nvPicPr>
        <p:blipFill rotWithShape="1">
          <a:blip r:embed="rId4"/>
          <a:srcRect l="19420"/>
          <a:stretch/>
        </p:blipFill>
        <p:spPr>
          <a:xfrm>
            <a:off x="4572000" y="3486275"/>
            <a:ext cx="3995936" cy="3161828"/>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131024" cy="902970"/>
          </a:xfrm>
        </p:spPr>
        <p:txBody>
          <a:bodyPr/>
          <a:lstStyle/>
          <a:p>
            <a:r>
              <a:rPr lang="nl-NL" sz="2800" dirty="0"/>
              <a:t>9. </a:t>
            </a:r>
            <a:r>
              <a:rPr lang="nl-NL" sz="2800" dirty="0" err="1"/>
              <a:t>Past.v.d.Eindestraat</a:t>
            </a:r>
            <a:r>
              <a:rPr lang="nl-NL" sz="2800" dirty="0"/>
              <a:t> (onderhoud/verkeer)</a:t>
            </a:r>
          </a:p>
        </p:txBody>
      </p:sp>
      <p:pic>
        <p:nvPicPr>
          <p:cNvPr id="9" name="Afbeelding 8">
            <a:extLst>
              <a:ext uri="{FF2B5EF4-FFF2-40B4-BE49-F238E27FC236}">
                <a16:creationId xmlns:a16="http://schemas.microsoft.com/office/drawing/2014/main" id="{BCBCDC29-63ED-4B81-A397-E7C3D9E921E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2" r="13379"/>
          <a:stretch/>
        </p:blipFill>
        <p:spPr>
          <a:xfrm rot="5400000">
            <a:off x="281643" y="4031445"/>
            <a:ext cx="2667582" cy="2326787"/>
          </a:xfrm>
          <a:prstGeom prst="rect">
            <a:avLst/>
          </a:prstGeom>
        </p:spPr>
      </p:pic>
      <p:sp>
        <p:nvSpPr>
          <p:cNvPr id="10" name="Ovaal 9">
            <a:extLst>
              <a:ext uri="{FF2B5EF4-FFF2-40B4-BE49-F238E27FC236}">
                <a16:creationId xmlns:a16="http://schemas.microsoft.com/office/drawing/2014/main" id="{8A9C328E-A9D4-489F-904F-135DDABDE25B}"/>
              </a:ext>
            </a:extLst>
          </p:cNvPr>
          <p:cNvSpPr/>
          <p:nvPr/>
        </p:nvSpPr>
        <p:spPr>
          <a:xfrm>
            <a:off x="6012160" y="4361819"/>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430E6249-50D3-4992-87FF-3E18BDABA739}"/>
              </a:ext>
            </a:extLst>
          </p:cNvPr>
          <p:cNvPicPr>
            <a:picLocks noChangeAspect="1"/>
          </p:cNvPicPr>
          <p:nvPr/>
        </p:nvPicPr>
        <p:blipFill>
          <a:blip r:embed="rId6" cstate="print">
            <a:extLst>
              <a:ext uri="{28A0092B-C50C-407E-A947-70E740481C1C}">
                <a14:useLocalDpi xmlns:a14="http://schemas.microsoft.com/office/drawing/2010/main" val="0"/>
              </a:ext>
            </a:extLst>
          </a:blip>
          <a:srcRect l="7025" r="7025"/>
          <a:stretch/>
        </p:blipFill>
        <p:spPr>
          <a:xfrm rot="5400000">
            <a:off x="2370500" y="3527390"/>
            <a:ext cx="2667582" cy="2326787"/>
          </a:xfrm>
          <a:prstGeom prst="rect">
            <a:avLst/>
          </a:prstGeom>
        </p:spPr>
      </p:pic>
    </p:spTree>
    <p:extLst>
      <p:ext uri="{BB962C8B-B14F-4D97-AF65-F5344CB8AC3E}">
        <p14:creationId xmlns:p14="http://schemas.microsoft.com/office/powerpoint/2010/main" val="343635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66DB31-BA00-4476-9A20-17CF54930020}"/>
              </a:ext>
            </a:extLst>
          </p:cNvPr>
          <p:cNvSpPr>
            <a:spLocks noGrp="1"/>
          </p:cNvSpPr>
          <p:nvPr>
            <p:ph type="title"/>
          </p:nvPr>
        </p:nvSpPr>
        <p:spPr/>
        <p:txBody>
          <a:bodyPr/>
          <a:lstStyle/>
          <a:p>
            <a:r>
              <a:rPr lang="nl-NL" dirty="0"/>
              <a:t>Planning/route</a:t>
            </a:r>
          </a:p>
        </p:txBody>
      </p:sp>
      <p:pic>
        <p:nvPicPr>
          <p:cNvPr id="7" name="Afbeelding 6">
            <a:extLst>
              <a:ext uri="{FF2B5EF4-FFF2-40B4-BE49-F238E27FC236}">
                <a16:creationId xmlns:a16="http://schemas.microsoft.com/office/drawing/2014/main" id="{7899AC73-8BA9-4155-81B9-FF3876648CE3}"/>
              </a:ext>
            </a:extLst>
          </p:cNvPr>
          <p:cNvPicPr>
            <a:picLocks noChangeAspect="1"/>
          </p:cNvPicPr>
          <p:nvPr/>
        </p:nvPicPr>
        <p:blipFill>
          <a:blip r:embed="rId2"/>
          <a:stretch>
            <a:fillRect/>
          </a:stretch>
        </p:blipFill>
        <p:spPr>
          <a:xfrm>
            <a:off x="0" y="1196752"/>
            <a:ext cx="9144000" cy="5445496"/>
          </a:xfrm>
          <a:prstGeom prst="rect">
            <a:avLst/>
          </a:prstGeom>
        </p:spPr>
      </p:pic>
    </p:spTree>
    <p:extLst>
      <p:ext uri="{BB962C8B-B14F-4D97-AF65-F5344CB8AC3E}">
        <p14:creationId xmlns:p14="http://schemas.microsoft.com/office/powerpoint/2010/main" val="415072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1. Oude Molenweg</a:t>
            </a:r>
          </a:p>
        </p:txBody>
      </p:sp>
      <p:graphicFrame>
        <p:nvGraphicFramePr>
          <p:cNvPr id="4" name="Tabel 3">
            <a:extLst>
              <a:ext uri="{FF2B5EF4-FFF2-40B4-BE49-F238E27FC236}">
                <a16:creationId xmlns:a16="http://schemas.microsoft.com/office/drawing/2014/main" id="{CEEE22B8-82BC-4AD8-A726-D469094F3A5D}"/>
              </a:ext>
            </a:extLst>
          </p:cNvPr>
          <p:cNvGraphicFramePr>
            <a:graphicFrameLocks noGrp="1"/>
          </p:cNvGraphicFramePr>
          <p:nvPr>
            <p:extLst>
              <p:ext uri="{D42A27DB-BD31-4B8C-83A1-F6EECF244321}">
                <p14:modId xmlns:p14="http://schemas.microsoft.com/office/powerpoint/2010/main" val="2825014616"/>
              </p:ext>
            </p:extLst>
          </p:nvPr>
        </p:nvGraphicFramePr>
        <p:xfrm>
          <a:off x="457200" y="1484784"/>
          <a:ext cx="8123239" cy="1712693"/>
        </p:xfrm>
        <a:graphic>
          <a:graphicData uri="http://schemas.openxmlformats.org/drawingml/2006/table">
            <a:tbl>
              <a:tblPr>
                <a:tableStyleId>{5C22544A-7EE6-4342-B048-85BDC9FD1C3A}</a:tableStyleId>
              </a:tblPr>
              <a:tblGrid>
                <a:gridCol w="8123239">
                  <a:extLst>
                    <a:ext uri="{9D8B030D-6E8A-4147-A177-3AD203B41FA5}">
                      <a16:colId xmlns:a16="http://schemas.microsoft.com/office/drawing/2014/main" val="3775053475"/>
                    </a:ext>
                  </a:extLst>
                </a:gridCol>
              </a:tblGrid>
              <a:tr h="22672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400" dirty="0"/>
                        <a:t>Om 18.30uur start op het plein bij De Sprank de Kijk in de Wijk in De Mortel. Iedereen stelt zich kort voor, waarna de invulling van de avond wordt doorgenomen. Vooraf zijn de onderwerpen door inwoners aangemeld. Op basis van deze onderwerpen is een route en planning gemaakt en deze is vooraf gedeeld met de deelnemende inwoners. Al lopend komen we langs de verschillende locaties. De tijden waarop de locaties worden aangedaan zijn van tevoren gecommuniceerd, het staat inwoners vrij om de hele avond aanwezig te zijn of om per onderwerp aan te sluiten.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sz="1400" dirty="0"/>
                    </a:p>
                    <a:p>
                      <a:pPr marL="0" marR="0" lvl="0" indent="0" algn="l" defTabSz="914400" rtl="0" eaLnBrk="1" fontAlgn="t" latinLnBrk="0" hangingPunct="1">
                        <a:lnSpc>
                          <a:spcPct val="100000"/>
                        </a:lnSpc>
                        <a:spcBef>
                          <a:spcPts val="0"/>
                        </a:spcBef>
                        <a:spcAft>
                          <a:spcPts val="0"/>
                        </a:spcAft>
                        <a:buClrTx/>
                        <a:buSzTx/>
                        <a:buFontTx/>
                        <a:buNone/>
                        <a:tabLst/>
                        <a:defRPr/>
                      </a:pPr>
                      <a:r>
                        <a:rPr lang="nl-NL" sz="1400" i="1" dirty="0"/>
                        <a:t>Updates zijn schuingedrukt weergegeven. Dit is het laatste terugkoppelingsverslag.</a:t>
                      </a:r>
                    </a:p>
                  </a:txBody>
                  <a:tcPr marL="5813" marR="5813" marT="5813" marB="0"/>
                </a:tc>
                <a:extLst>
                  <a:ext uri="{0D108BD9-81ED-4DB2-BD59-A6C34878D82A}">
                    <a16:rowId xmlns:a16="http://schemas.microsoft.com/office/drawing/2014/main" val="2924687138"/>
                  </a:ext>
                </a:extLst>
              </a:tr>
            </a:tbl>
          </a:graphicData>
        </a:graphic>
      </p:graphicFrame>
    </p:spTree>
    <p:extLst>
      <p:ext uri="{BB962C8B-B14F-4D97-AF65-F5344CB8AC3E}">
        <p14:creationId xmlns:p14="http://schemas.microsoft.com/office/powerpoint/2010/main" val="292356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B60F1625-76EA-4F02-AB9C-316F81A01840}"/>
              </a:ext>
            </a:extLst>
          </p:cNvPr>
          <p:cNvPicPr>
            <a:picLocks noChangeAspect="1"/>
          </p:cNvPicPr>
          <p:nvPr/>
        </p:nvPicPr>
        <p:blipFill rotWithShape="1">
          <a:blip r:embed="rId2"/>
          <a:srcRect l="19420"/>
          <a:stretch/>
        </p:blipFill>
        <p:spPr>
          <a:xfrm>
            <a:off x="4572000" y="3486275"/>
            <a:ext cx="3995936" cy="3161828"/>
          </a:xfrm>
          <a:prstGeom prst="rect">
            <a:avLst/>
          </a:prstGeom>
        </p:spPr>
      </p:pic>
      <p:graphicFrame>
        <p:nvGraphicFramePr>
          <p:cNvPr id="6" name="Tabel 5">
            <a:extLst>
              <a:ext uri="{FF2B5EF4-FFF2-40B4-BE49-F238E27FC236}">
                <a16:creationId xmlns:a16="http://schemas.microsoft.com/office/drawing/2014/main" id="{0F3F314C-695C-435A-9E51-2EAA0661FE92}"/>
              </a:ext>
            </a:extLst>
          </p:cNvPr>
          <p:cNvGraphicFramePr>
            <a:graphicFrameLocks noGrp="1"/>
          </p:cNvGraphicFramePr>
          <p:nvPr>
            <p:extLst>
              <p:ext uri="{D42A27DB-BD31-4B8C-83A1-F6EECF244321}">
                <p14:modId xmlns:p14="http://schemas.microsoft.com/office/powerpoint/2010/main" val="3455005554"/>
              </p:ext>
            </p:extLst>
          </p:nvPr>
        </p:nvGraphicFramePr>
        <p:xfrm>
          <a:off x="436808" y="1340768"/>
          <a:ext cx="8123238" cy="1822223"/>
        </p:xfrm>
        <a:graphic>
          <a:graphicData uri="http://schemas.openxmlformats.org/drawingml/2006/table">
            <a:tbl>
              <a:tblPr>
                <a:tableStyleId>{5C22544A-7EE6-4342-B048-85BDC9FD1C3A}</a:tableStyleId>
              </a:tblPr>
              <a:tblGrid>
                <a:gridCol w="3713790">
                  <a:extLst>
                    <a:ext uri="{9D8B030D-6E8A-4147-A177-3AD203B41FA5}">
                      <a16:colId xmlns:a16="http://schemas.microsoft.com/office/drawing/2014/main" val="1324605906"/>
                    </a:ext>
                  </a:extLst>
                </a:gridCol>
                <a:gridCol w="3759806">
                  <a:extLst>
                    <a:ext uri="{9D8B030D-6E8A-4147-A177-3AD203B41FA5}">
                      <a16:colId xmlns:a16="http://schemas.microsoft.com/office/drawing/2014/main" val="3474749927"/>
                    </a:ext>
                  </a:extLst>
                </a:gridCol>
                <a:gridCol w="649642">
                  <a:extLst>
                    <a:ext uri="{9D8B030D-6E8A-4147-A177-3AD203B41FA5}">
                      <a16:colId xmlns:a16="http://schemas.microsoft.com/office/drawing/2014/main" val="1523680248"/>
                    </a:ext>
                  </a:extLst>
                </a:gridCol>
              </a:tblGrid>
              <a:tr h="162465">
                <a:tc>
                  <a:txBody>
                    <a:bodyPr/>
                    <a:lstStyle/>
                    <a:p>
                      <a:pPr algn="l" fontAlgn="t"/>
                      <a:r>
                        <a:rPr lang="nl-NL" sz="900" b="1" u="none" strike="noStrike" dirty="0">
                          <a:effectLst/>
                        </a:rPr>
                        <a:t>Vuilcontainers Oude Molenweg</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3084858264"/>
                  </a:ext>
                </a:extLst>
              </a:tr>
              <a:tr h="197575">
                <a:tc>
                  <a:txBody>
                    <a:bodyPr/>
                    <a:lstStyle/>
                    <a:p>
                      <a:pPr algn="l" fontAlgn="t"/>
                      <a:r>
                        <a:rPr lang="nl-NL" sz="900" u="none" strike="noStrike">
                          <a:effectLst/>
                        </a:rPr>
                        <a:t>Onderwerp</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084557364"/>
                  </a:ext>
                </a:extLst>
              </a:tr>
              <a:tr h="1462183">
                <a:tc>
                  <a:txBody>
                    <a:bodyPr/>
                    <a:lstStyle/>
                    <a:p>
                      <a:pPr algn="l" fontAlgn="t"/>
                      <a:r>
                        <a:rPr lang="nl-NL" sz="900" u="none" strike="noStrike">
                          <a:effectLst/>
                        </a:rPr>
                        <a:t>Er ligt regelmatig afval naast de afvalcontainers. Het aanbod van afval lijkt te groot. Door de locatie aan de doorgaande weg wordt er ook door inwoners uit de regio afval neergezet. De vuilcontainers bevinden zich op een opzichtige locatie in het centrum.</a:t>
                      </a:r>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Er wordt momenteel een nieuw afvalbeleidsplan geschreven. Daarin zullen deze overwegingen worden meegenomen. Er ligt ook  verantwoordelijkheid bij inwoners (uit de regio) zelf om afval op de juiste manier aan te bieden. We vragen inwoners elkaar aan te spreken als er afval wordt gedumpt. Ook kan dan gebeld worden naar 0900-8844. Er kan door inwoners een (gedragen) alternatieve locatie voor de containers worden aangedragen. Contact over de afvalcontainers kan worden opgenomen met de vakspecialist afval Wil Welvaarts via </a:t>
                      </a:r>
                      <a:r>
                        <a:rPr lang="nl-NL" sz="900" u="none" strike="noStrike" dirty="0">
                          <a:solidFill>
                            <a:schemeClr val="accent2">
                              <a:lumMod val="75000"/>
                              <a:lumOff val="25000"/>
                            </a:schemeClr>
                          </a:solidFill>
                          <a:effectLst/>
                          <a:hlinkClick r:id="rId3">
                            <a:extLst>
                              <a:ext uri="{A12FA001-AC4F-418D-AE19-62706E023703}">
                                <ahyp:hlinkClr xmlns:ahyp="http://schemas.microsoft.com/office/drawing/2018/hyperlinkcolor" val="tx"/>
                              </a:ext>
                            </a:extLst>
                          </a:hlinkClick>
                        </a:rPr>
                        <a:t>gemeente@gemert-bakel.nl</a:t>
                      </a:r>
                      <a:r>
                        <a:rPr lang="nl-NL" sz="900" u="none" strike="noStrike" dirty="0">
                          <a:effectLst/>
                        </a:rPr>
                        <a:t>.</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Gemeente/ inwoners De Mortel</a:t>
                      </a:r>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751820017"/>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2. Oude Molenweg (afval)</a:t>
            </a:r>
          </a:p>
        </p:txBody>
      </p:sp>
      <p:pic>
        <p:nvPicPr>
          <p:cNvPr id="9" name="Afbeelding 8">
            <a:extLst>
              <a:ext uri="{FF2B5EF4-FFF2-40B4-BE49-F238E27FC236}">
                <a16:creationId xmlns:a16="http://schemas.microsoft.com/office/drawing/2014/main" id="{BCBCDC29-63ED-4B81-A397-E7C3D9E92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876" r="28255"/>
          <a:stretch/>
        </p:blipFill>
        <p:spPr>
          <a:xfrm rot="5400000">
            <a:off x="670861" y="4089781"/>
            <a:ext cx="2178813" cy="2873480"/>
          </a:xfrm>
          <a:prstGeom prst="rect">
            <a:avLst/>
          </a:prstGeom>
        </p:spPr>
      </p:pic>
      <p:sp>
        <p:nvSpPr>
          <p:cNvPr id="10" name="Ovaal 9">
            <a:extLst>
              <a:ext uri="{FF2B5EF4-FFF2-40B4-BE49-F238E27FC236}">
                <a16:creationId xmlns:a16="http://schemas.microsoft.com/office/drawing/2014/main" id="{8A9C328E-A9D4-489F-904F-135DDABDE25B}"/>
              </a:ext>
            </a:extLst>
          </p:cNvPr>
          <p:cNvSpPr/>
          <p:nvPr/>
        </p:nvSpPr>
        <p:spPr>
          <a:xfrm>
            <a:off x="5724848" y="5013176"/>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buiten, gebouw, baksteen, straat&#10;&#10;Automatisch gegenereerde beschrijving">
            <a:extLst>
              <a:ext uri="{FF2B5EF4-FFF2-40B4-BE49-F238E27FC236}">
                <a16:creationId xmlns:a16="http://schemas.microsoft.com/office/drawing/2014/main" id="{459F00AB-33D7-4B2B-81C1-6C9238B22D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601" r="33200"/>
          <a:stretch/>
        </p:blipFill>
        <p:spPr>
          <a:xfrm rot="5400000">
            <a:off x="2778758" y="2828753"/>
            <a:ext cx="1862965" cy="3024336"/>
          </a:xfrm>
          <a:prstGeom prst="rect">
            <a:avLst/>
          </a:prstGeom>
        </p:spPr>
      </p:pic>
    </p:spTree>
    <p:extLst>
      <p:ext uri="{BB962C8B-B14F-4D97-AF65-F5344CB8AC3E}">
        <p14:creationId xmlns:p14="http://schemas.microsoft.com/office/powerpoint/2010/main" val="325053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F23E512E-9394-4A12-ADD2-E0534DF6E74D}"/>
              </a:ext>
            </a:extLst>
          </p:cNvPr>
          <p:cNvPicPr>
            <a:picLocks noChangeAspect="1"/>
          </p:cNvPicPr>
          <p:nvPr/>
        </p:nvPicPr>
        <p:blipFill rotWithShape="1">
          <a:blip r:embed="rId2"/>
          <a:srcRect l="19420" t="20916"/>
          <a:stretch/>
        </p:blipFill>
        <p:spPr>
          <a:xfrm>
            <a:off x="4572000" y="4147623"/>
            <a:ext cx="3995936" cy="2500480"/>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3. Oude </a:t>
            </a:r>
            <a:r>
              <a:rPr lang="nl-NL" dirty="0" err="1"/>
              <a:t>Molenw</a:t>
            </a:r>
            <a:r>
              <a:rPr lang="nl-NL" dirty="0"/>
              <a:t>. (verkeer)</a:t>
            </a:r>
          </a:p>
        </p:txBody>
      </p:sp>
      <p:pic>
        <p:nvPicPr>
          <p:cNvPr id="9" name="Afbeelding 8">
            <a:extLst>
              <a:ext uri="{FF2B5EF4-FFF2-40B4-BE49-F238E27FC236}">
                <a16:creationId xmlns:a16="http://schemas.microsoft.com/office/drawing/2014/main" id="{BCBCDC29-63ED-4B81-A397-E7C3D9E921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098" r="25267"/>
          <a:stretch/>
        </p:blipFill>
        <p:spPr>
          <a:xfrm rot="5400000">
            <a:off x="1188555" y="3389442"/>
            <a:ext cx="2500479" cy="4019755"/>
          </a:xfrm>
          <a:prstGeom prst="rect">
            <a:avLst/>
          </a:prstGeom>
        </p:spPr>
      </p:pic>
      <p:sp>
        <p:nvSpPr>
          <p:cNvPr id="10" name="Ovaal 9">
            <a:extLst>
              <a:ext uri="{FF2B5EF4-FFF2-40B4-BE49-F238E27FC236}">
                <a16:creationId xmlns:a16="http://schemas.microsoft.com/office/drawing/2014/main" id="{8A9C328E-A9D4-489F-904F-135DDABDE25B}"/>
              </a:ext>
            </a:extLst>
          </p:cNvPr>
          <p:cNvSpPr/>
          <p:nvPr/>
        </p:nvSpPr>
        <p:spPr>
          <a:xfrm>
            <a:off x="5376067" y="4683833"/>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3" name="Tabel 2">
            <a:extLst>
              <a:ext uri="{FF2B5EF4-FFF2-40B4-BE49-F238E27FC236}">
                <a16:creationId xmlns:a16="http://schemas.microsoft.com/office/drawing/2014/main" id="{E2B42800-1387-45D9-8698-B3FF1B7D634C}"/>
              </a:ext>
            </a:extLst>
          </p:cNvPr>
          <p:cNvGraphicFramePr>
            <a:graphicFrameLocks noGrp="1"/>
          </p:cNvGraphicFramePr>
          <p:nvPr>
            <p:extLst>
              <p:ext uri="{D42A27DB-BD31-4B8C-83A1-F6EECF244321}">
                <p14:modId xmlns:p14="http://schemas.microsoft.com/office/powerpoint/2010/main" val="2871121319"/>
              </p:ext>
            </p:extLst>
          </p:nvPr>
        </p:nvGraphicFramePr>
        <p:xfrm>
          <a:off x="436808" y="1340768"/>
          <a:ext cx="8123238" cy="1704653"/>
        </p:xfrm>
        <a:graphic>
          <a:graphicData uri="http://schemas.openxmlformats.org/drawingml/2006/table">
            <a:tbl>
              <a:tblPr>
                <a:tableStyleId>{5C22544A-7EE6-4342-B048-85BDC9FD1C3A}</a:tableStyleId>
              </a:tblPr>
              <a:tblGrid>
                <a:gridCol w="3713790">
                  <a:extLst>
                    <a:ext uri="{9D8B030D-6E8A-4147-A177-3AD203B41FA5}">
                      <a16:colId xmlns:a16="http://schemas.microsoft.com/office/drawing/2014/main" val="3344600557"/>
                    </a:ext>
                  </a:extLst>
                </a:gridCol>
                <a:gridCol w="3759806">
                  <a:extLst>
                    <a:ext uri="{9D8B030D-6E8A-4147-A177-3AD203B41FA5}">
                      <a16:colId xmlns:a16="http://schemas.microsoft.com/office/drawing/2014/main" val="500083488"/>
                    </a:ext>
                  </a:extLst>
                </a:gridCol>
                <a:gridCol w="649642">
                  <a:extLst>
                    <a:ext uri="{9D8B030D-6E8A-4147-A177-3AD203B41FA5}">
                      <a16:colId xmlns:a16="http://schemas.microsoft.com/office/drawing/2014/main" val="1352414841"/>
                    </a:ext>
                  </a:extLst>
                </a:gridCol>
              </a:tblGrid>
              <a:tr h="162465">
                <a:tc>
                  <a:txBody>
                    <a:bodyPr/>
                    <a:lstStyle/>
                    <a:p>
                      <a:pPr algn="l" fontAlgn="t"/>
                      <a:r>
                        <a:rPr lang="nl-NL" sz="900" b="1" u="none" strike="noStrike" dirty="0">
                          <a:effectLst/>
                        </a:rPr>
                        <a:t>Kruispunt Oude Molenweg/</a:t>
                      </a:r>
                      <a:r>
                        <a:rPr lang="nl-NL" sz="900" b="1" u="none" strike="noStrike" dirty="0" err="1">
                          <a:effectLst/>
                        </a:rPr>
                        <a:t>Renseweg</a:t>
                      </a:r>
                      <a:r>
                        <a:rPr lang="nl-NL" sz="900" b="1" u="none" strike="noStrike" dirty="0">
                          <a:effectLst/>
                        </a:rPr>
                        <a:t>/</a:t>
                      </a:r>
                      <a:r>
                        <a:rPr lang="nl-NL" sz="900" b="1" u="none" strike="noStrike" dirty="0" err="1">
                          <a:effectLst/>
                        </a:rPr>
                        <a:t>Lochterweg</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1421917692"/>
                  </a:ext>
                </a:extLst>
              </a:tr>
              <a:tr h="162465">
                <a:tc>
                  <a:txBody>
                    <a:bodyPr/>
                    <a:lstStyle/>
                    <a:p>
                      <a:pPr algn="l" fontAlgn="t"/>
                      <a:r>
                        <a:rPr lang="nl-NL" sz="900" u="none" strike="noStrike">
                          <a:effectLst/>
                        </a:rPr>
                        <a:t>Onderwerp</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1183340462"/>
                  </a:ext>
                </a:extLst>
              </a:tr>
              <a:tr h="611063">
                <a:tc>
                  <a:txBody>
                    <a:bodyPr/>
                    <a:lstStyle/>
                    <a:p>
                      <a:pPr algn="l" fontAlgn="t"/>
                      <a:r>
                        <a:rPr lang="nl-NL" sz="900" u="none" strike="noStrike" dirty="0">
                          <a:effectLst/>
                        </a:rPr>
                        <a:t>Dit is een gelijkwaardige kruising. Er wordt geen voorrang gegeven aan rechts, zowel door auto's op de hoofdweg (Oude Molenweg) als door sluipverkeer vanaf de zijstraten. Kunnen hier maatregelen worden genomen? Een drempel die hier eerder lag is weggehaald in verband met </a:t>
                      </a:r>
                      <a:r>
                        <a:rPr lang="nl-NL" sz="900" u="none" strike="noStrike" dirty="0" err="1">
                          <a:effectLst/>
                        </a:rPr>
                        <a:t>trillingsoverlast</a:t>
                      </a:r>
                      <a:r>
                        <a:rPr lang="nl-NL" sz="900" u="none" strike="noStrike" dirty="0">
                          <a:effectLst/>
                        </a:rPr>
                        <a:t>.</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i="1" u="none" strike="noStrike" dirty="0">
                          <a:effectLst/>
                        </a:rPr>
                        <a:t>We hebben naar de situatie op het kruispunt de Oude Molenweg/</a:t>
                      </a:r>
                      <a:r>
                        <a:rPr lang="nl-NL" sz="900" i="1" u="none" strike="noStrike" dirty="0" err="1">
                          <a:effectLst/>
                        </a:rPr>
                        <a:t>Renseweg</a:t>
                      </a:r>
                      <a:r>
                        <a:rPr lang="nl-NL" sz="900" i="1" u="none" strike="noStrike" dirty="0">
                          <a:effectLst/>
                        </a:rPr>
                        <a:t> gekeken. Vanwege het aantal geregistreerde ongevallen in de afgelopen jaren op dit punt, onderzoeken we momenteel welke </a:t>
                      </a:r>
                      <a:r>
                        <a:rPr lang="nl-NL" sz="900" i="1" u="none" strike="noStrike" dirty="0" err="1">
                          <a:effectLst/>
                        </a:rPr>
                        <a:t>verkeersremmende</a:t>
                      </a:r>
                      <a:r>
                        <a:rPr lang="nl-NL" sz="900" i="1" u="none" strike="noStrike" dirty="0">
                          <a:effectLst/>
                        </a:rPr>
                        <a:t> of </a:t>
                      </a:r>
                      <a:r>
                        <a:rPr lang="nl-NL" sz="900" i="1" u="none" strike="noStrike" dirty="0" err="1">
                          <a:effectLst/>
                        </a:rPr>
                        <a:t>attentieverhogende</a:t>
                      </a:r>
                      <a:r>
                        <a:rPr lang="nl-NL" sz="900" i="1" u="none" strike="noStrike" dirty="0">
                          <a:effectLst/>
                        </a:rPr>
                        <a:t> maatregelen hier mogelijk en effectief zijn. Als er maatregelen worden genomen zult u hierover via de reguliere kanalen horen.</a:t>
                      </a:r>
                    </a:p>
                    <a:p>
                      <a:pPr algn="l" fontAlgn="t"/>
                      <a:r>
                        <a:rPr lang="nl-NL" sz="900" i="1" u="none" strike="noStrike" dirty="0">
                          <a:effectLst/>
                        </a:rPr>
                        <a:t>Ook zullen we het mogelijk maken om campagnemateriaal aan bijvoorbeeld buurtverenigingen beschikbaar te stellen. U kunt hierbij denken aan stickers, ‘Victor veilig pop’, etc. We zullen hierover communiceren via onze website en de lokale kranten.  </a:t>
                      </a:r>
                      <a:endParaRPr lang="nl-NL" sz="900" b="0" i="1"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b="0" i="0" u="none" strike="noStrike" dirty="0">
                          <a:solidFill>
                            <a:srgbClr val="000000"/>
                          </a:solidFill>
                          <a:effectLst/>
                          <a:latin typeface="+mn-lt"/>
                        </a:rPr>
                        <a:t>Gemeente</a:t>
                      </a:r>
                    </a:p>
                  </a:txBody>
                  <a:tcPr marL="8123" marR="8123" marT="8123" marB="0">
                    <a:solidFill>
                      <a:srgbClr val="F7F0E7"/>
                    </a:solidFill>
                  </a:tcPr>
                </a:tc>
                <a:extLst>
                  <a:ext uri="{0D108BD9-81ED-4DB2-BD59-A6C34878D82A}">
                    <a16:rowId xmlns:a16="http://schemas.microsoft.com/office/drawing/2014/main" val="3449036986"/>
                  </a:ext>
                </a:extLst>
              </a:tr>
            </a:tbl>
          </a:graphicData>
        </a:graphic>
      </p:graphicFrame>
    </p:spTree>
    <p:extLst>
      <p:ext uri="{BB962C8B-B14F-4D97-AF65-F5344CB8AC3E}">
        <p14:creationId xmlns:p14="http://schemas.microsoft.com/office/powerpoint/2010/main" val="90746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550917AF-01A4-4BF0-BF1D-B8504D8573DA}"/>
              </a:ext>
            </a:extLst>
          </p:cNvPr>
          <p:cNvGraphicFramePr>
            <a:graphicFrameLocks noGrp="1"/>
          </p:cNvGraphicFramePr>
          <p:nvPr>
            <p:extLst>
              <p:ext uri="{D42A27DB-BD31-4B8C-83A1-F6EECF244321}">
                <p14:modId xmlns:p14="http://schemas.microsoft.com/office/powerpoint/2010/main" val="1834501756"/>
              </p:ext>
            </p:extLst>
          </p:nvPr>
        </p:nvGraphicFramePr>
        <p:xfrm>
          <a:off x="422218" y="1350354"/>
          <a:ext cx="8123238" cy="2449186"/>
        </p:xfrm>
        <a:graphic>
          <a:graphicData uri="http://schemas.openxmlformats.org/drawingml/2006/table">
            <a:tbl>
              <a:tblPr>
                <a:tableStyleId>{5C22544A-7EE6-4342-B048-85BDC9FD1C3A}</a:tableStyleId>
              </a:tblPr>
              <a:tblGrid>
                <a:gridCol w="2709622">
                  <a:extLst>
                    <a:ext uri="{9D8B030D-6E8A-4147-A177-3AD203B41FA5}">
                      <a16:colId xmlns:a16="http://schemas.microsoft.com/office/drawing/2014/main" val="3838311127"/>
                    </a:ext>
                  </a:extLst>
                </a:gridCol>
                <a:gridCol w="4763974">
                  <a:extLst>
                    <a:ext uri="{9D8B030D-6E8A-4147-A177-3AD203B41FA5}">
                      <a16:colId xmlns:a16="http://schemas.microsoft.com/office/drawing/2014/main" val="323830586"/>
                    </a:ext>
                  </a:extLst>
                </a:gridCol>
                <a:gridCol w="649642">
                  <a:extLst>
                    <a:ext uri="{9D8B030D-6E8A-4147-A177-3AD203B41FA5}">
                      <a16:colId xmlns:a16="http://schemas.microsoft.com/office/drawing/2014/main" val="958527546"/>
                    </a:ext>
                  </a:extLst>
                </a:gridCol>
              </a:tblGrid>
              <a:tr h="162465">
                <a:tc>
                  <a:txBody>
                    <a:bodyPr/>
                    <a:lstStyle/>
                    <a:p>
                      <a:pPr algn="l" fontAlgn="t"/>
                      <a:r>
                        <a:rPr lang="nl-NL" sz="900" b="1" u="none" strike="noStrike" dirty="0" err="1">
                          <a:effectLst/>
                        </a:rPr>
                        <a:t>Renseweg</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926251009"/>
                  </a:ext>
                </a:extLst>
              </a:tr>
              <a:tr h="162465">
                <a:tc>
                  <a:txBody>
                    <a:bodyPr/>
                    <a:lstStyle/>
                    <a:p>
                      <a:pPr algn="l" fontAlgn="t"/>
                      <a:r>
                        <a:rPr lang="nl-NL" sz="900" u="none" strike="noStrike">
                          <a:effectLst/>
                        </a:rPr>
                        <a:t>Onderwerp</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1665122131"/>
                  </a:ext>
                </a:extLst>
              </a:tr>
              <a:tr h="529580">
                <a:tc>
                  <a:txBody>
                    <a:bodyPr/>
                    <a:lstStyle/>
                    <a:p>
                      <a:pPr algn="l" fontAlgn="t"/>
                      <a:r>
                        <a:rPr lang="nl-NL" sz="900" u="none" strike="noStrike" dirty="0">
                          <a:effectLst/>
                        </a:rPr>
                        <a:t>Het voetpad aan de </a:t>
                      </a:r>
                      <a:r>
                        <a:rPr lang="nl-NL" sz="900" u="none" strike="noStrike" dirty="0" err="1">
                          <a:effectLst/>
                        </a:rPr>
                        <a:t>Renseweg</a:t>
                      </a:r>
                      <a:r>
                        <a:rPr lang="nl-NL" sz="900" u="none" strike="noStrike" dirty="0">
                          <a:effectLst/>
                        </a:rPr>
                        <a:t> loopt niet door, er ligt nu een onverharde berm. Het voetpad op de </a:t>
                      </a:r>
                      <a:r>
                        <a:rPr lang="nl-NL" sz="900" u="none" strike="noStrike" dirty="0" err="1">
                          <a:effectLst/>
                        </a:rPr>
                        <a:t>Renseweg</a:t>
                      </a:r>
                      <a:r>
                        <a:rPr lang="nl-NL" sz="900" u="none" strike="noStrike" dirty="0">
                          <a:effectLst/>
                        </a:rPr>
                        <a:t> zou worden verlengd zodra de </a:t>
                      </a:r>
                      <a:r>
                        <a:rPr lang="nl-NL" sz="900" u="none" strike="noStrike" dirty="0" err="1">
                          <a:effectLst/>
                        </a:rPr>
                        <a:t>Leijgraafhof</a:t>
                      </a:r>
                      <a:r>
                        <a:rPr lang="nl-NL" sz="900" u="none" strike="noStrike" dirty="0">
                          <a:effectLst/>
                        </a:rPr>
                        <a:t> klaar is. Wanneer gaat dat gebeuren?</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Er is een voetpad gepland aan de westkant van de </a:t>
                      </a:r>
                      <a:r>
                        <a:rPr lang="nl-NL" sz="900" u="none" strike="noStrike" dirty="0" err="1">
                          <a:effectLst/>
                        </a:rPr>
                        <a:t>Renseweg</a:t>
                      </a:r>
                      <a:r>
                        <a:rPr lang="nl-NL" sz="900" u="none" strike="noStrike" dirty="0">
                          <a:effectLst/>
                        </a:rPr>
                        <a:t>. De weg wordt woonrijp gemaakt zodra de woningen in de </a:t>
                      </a:r>
                      <a:r>
                        <a:rPr lang="nl-NL" sz="900" u="none" strike="noStrike" dirty="0" err="1">
                          <a:effectLst/>
                        </a:rPr>
                        <a:t>Leijgraafhof</a:t>
                      </a:r>
                      <a:r>
                        <a:rPr lang="nl-NL" sz="900" u="none" strike="noStrike" dirty="0">
                          <a:effectLst/>
                        </a:rPr>
                        <a:t> klaar zijn. Dat zal niet meer in 2022 zijn, hopelijk zo snel mogelijk daarna. </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Gemeente</a:t>
                      </a:r>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733003868"/>
                  </a:ext>
                </a:extLst>
              </a:tr>
              <a:tr h="649859">
                <a:tc>
                  <a:txBody>
                    <a:bodyPr/>
                    <a:lstStyle/>
                    <a:p>
                      <a:pPr algn="l" fontAlgn="t"/>
                      <a:r>
                        <a:rPr lang="nl-NL" sz="900" u="none" strike="noStrike" dirty="0">
                          <a:effectLst/>
                        </a:rPr>
                        <a:t>Er wordt te hard gereden in het buitengebied van de </a:t>
                      </a:r>
                      <a:r>
                        <a:rPr lang="nl-NL" sz="900" u="none" strike="noStrike" dirty="0" err="1">
                          <a:effectLst/>
                        </a:rPr>
                        <a:t>Renseweg</a:t>
                      </a:r>
                      <a:r>
                        <a:rPr lang="nl-NL" sz="900" u="none" strike="noStrike" dirty="0">
                          <a:effectLst/>
                        </a:rPr>
                        <a:t>, met name tussen 5.00 en 7.00 uur. Kunnen hier (visuele) maatregelen genomen worden, of </a:t>
                      </a:r>
                      <a:r>
                        <a:rPr lang="nl-NL" sz="900" u="none" strike="noStrike" dirty="0" err="1">
                          <a:effectLst/>
                        </a:rPr>
                        <a:t>bvb</a:t>
                      </a:r>
                      <a:r>
                        <a:rPr lang="nl-NL" sz="900" u="none" strike="noStrike" dirty="0">
                          <a:effectLst/>
                        </a:rPr>
                        <a:t>. strakkere beplanting? Liever geen betonbakken.</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i="0" u="none" strike="noStrike" dirty="0">
                          <a:effectLst/>
                        </a:rPr>
                        <a:t>Visuele maatregelen zijn niet altijd effectief tegen hoge snelheid. Als tijdelijke maatregel heeft inmiddels gedurende twee weken een snelheidsdisplay gehangen. Ook zullen we het mogelijk maken om campagnemateriaal aan bijvoorbeeld buurtverenigingen beschikbaar te stellen. U kunt hierbij denken aan stickers, ‘Victor veilig pop’, etc. We zullen hierover communiceren via onze website en de lokale kranten. </a:t>
                      </a:r>
                    </a:p>
                    <a:p>
                      <a:pPr marL="0" marR="0" lvl="0" indent="0" algn="l" defTabSz="914400" rtl="0" eaLnBrk="1" fontAlgn="t" latinLnBrk="0" hangingPunct="1">
                        <a:lnSpc>
                          <a:spcPct val="100000"/>
                        </a:lnSpc>
                        <a:spcBef>
                          <a:spcPts val="0"/>
                        </a:spcBef>
                        <a:spcAft>
                          <a:spcPts val="0"/>
                        </a:spcAft>
                        <a:buClrTx/>
                        <a:buSzTx/>
                        <a:buFontTx/>
                        <a:buNone/>
                        <a:tabLst/>
                        <a:defRPr/>
                      </a:pPr>
                      <a:r>
                        <a:rPr lang="nl-NL" sz="900" i="1" u="none" strike="noStrike" dirty="0">
                          <a:solidFill>
                            <a:schemeClr val="tx1"/>
                          </a:solidFill>
                          <a:effectLst/>
                        </a:rPr>
                        <a:t>Wanneer u zelf iets zou willen ondernemen kan een melding van een onveilige verkeerssituatie worden gemaakt, om samen met VVN in actie te komen om de veiligheid te verbeteren. Deze melding kan gemaakt worden bij Veilig Verkeer Nederland: </a:t>
                      </a:r>
                      <a:r>
                        <a:rPr lang="nl-NL" sz="900" i="1" u="none" strike="noStrike" dirty="0">
                          <a:solidFill>
                            <a:schemeClr val="tx1"/>
                          </a:solidFill>
                          <a:effectLst/>
                          <a:hlinkClick r:id="rId2"/>
                        </a:rPr>
                        <a:t>https://participatiepunt.vvn.nl/</a:t>
                      </a:r>
                      <a:r>
                        <a:rPr lang="nl-NL" sz="900" i="1" u="none" strike="noStrike" dirty="0">
                          <a:solidFill>
                            <a:schemeClr val="tx1"/>
                          </a:solidFill>
                          <a:effectLst/>
                        </a:rPr>
                        <a:t>.</a:t>
                      </a:r>
                    </a:p>
                  </a:txBody>
                  <a:tcPr marL="8123" marR="8123" marT="8123" marB="0"/>
                </a:tc>
                <a:tc>
                  <a:txBody>
                    <a:bodyPr/>
                    <a:lstStyle/>
                    <a:p>
                      <a:pPr algn="l" fontAlgn="t"/>
                      <a:r>
                        <a:rPr lang="nl-NL" sz="900" u="none" strike="noStrike">
                          <a:effectLst/>
                        </a:rPr>
                        <a:t>Gemeente</a:t>
                      </a:r>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298064734"/>
                  </a:ext>
                </a:extLst>
              </a:tr>
              <a:tr h="324930">
                <a:tc>
                  <a:txBody>
                    <a:bodyPr/>
                    <a:lstStyle/>
                    <a:p>
                      <a:pPr algn="l" fontAlgn="t"/>
                      <a:r>
                        <a:rPr lang="nl-NL" sz="900" u="none" strike="noStrike" dirty="0">
                          <a:effectLst/>
                        </a:rPr>
                        <a:t>Het '</a:t>
                      </a:r>
                      <a:r>
                        <a:rPr lang="nl-NL" sz="900" u="none" strike="noStrike" dirty="0" err="1">
                          <a:effectLst/>
                        </a:rPr>
                        <a:t>Koningspad</a:t>
                      </a:r>
                      <a:r>
                        <a:rPr lang="nl-NL" sz="900" u="none" strike="noStrike" dirty="0">
                          <a:effectLst/>
                        </a:rPr>
                        <a:t>'/onverharde fietspad heeft als het nat is een paar </a:t>
                      </a:r>
                      <a:r>
                        <a:rPr lang="nl-NL" sz="900" u="none" strike="noStrike" dirty="0" err="1">
                          <a:effectLst/>
                        </a:rPr>
                        <a:t>ongebaanbare</a:t>
                      </a:r>
                      <a:r>
                        <a:rPr lang="nl-NL" sz="900" u="none" strike="noStrike" dirty="0">
                          <a:effectLst/>
                        </a:rPr>
                        <a:t> plekken.</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Het half verharde pad is op 25 mei hersteld door de aannemer.</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Gemeente</a:t>
                      </a:r>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501701230"/>
                  </a:ext>
                </a:extLst>
              </a:tr>
            </a:tbl>
          </a:graphicData>
        </a:graphic>
      </p:graphicFrame>
      <p:pic>
        <p:nvPicPr>
          <p:cNvPr id="12" name="Afbeelding 11">
            <a:extLst>
              <a:ext uri="{FF2B5EF4-FFF2-40B4-BE49-F238E27FC236}">
                <a16:creationId xmlns:a16="http://schemas.microsoft.com/office/drawing/2014/main" id="{F23E512E-9394-4A12-ADD2-E0534DF6E74D}"/>
              </a:ext>
            </a:extLst>
          </p:cNvPr>
          <p:cNvPicPr>
            <a:picLocks noChangeAspect="1"/>
          </p:cNvPicPr>
          <p:nvPr/>
        </p:nvPicPr>
        <p:blipFill rotWithShape="1">
          <a:blip r:embed="rId3"/>
          <a:srcRect l="19420" t="14130" b="1"/>
          <a:stretch/>
        </p:blipFill>
        <p:spPr>
          <a:xfrm>
            <a:off x="4572000" y="3933055"/>
            <a:ext cx="3995936" cy="2715048"/>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sz="2800" dirty="0"/>
              <a:t>4. </a:t>
            </a:r>
            <a:r>
              <a:rPr lang="nl-NL" sz="2800" dirty="0" err="1"/>
              <a:t>Renseweg</a:t>
            </a:r>
            <a:r>
              <a:rPr lang="nl-NL" sz="2800" dirty="0"/>
              <a:t> (verkeer/onderhoud)</a:t>
            </a:r>
          </a:p>
        </p:txBody>
      </p:sp>
      <p:pic>
        <p:nvPicPr>
          <p:cNvPr id="9" name="Afbeelding 8">
            <a:extLst>
              <a:ext uri="{FF2B5EF4-FFF2-40B4-BE49-F238E27FC236}">
                <a16:creationId xmlns:a16="http://schemas.microsoft.com/office/drawing/2014/main" id="{BCBCDC29-63ED-4B81-A397-E7C3D9E92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513" r="29845"/>
          <a:stretch/>
        </p:blipFill>
        <p:spPr>
          <a:xfrm rot="5400000">
            <a:off x="1089161" y="3280701"/>
            <a:ext cx="2715046" cy="4019755"/>
          </a:xfrm>
          <a:prstGeom prst="rect">
            <a:avLst/>
          </a:prstGeom>
        </p:spPr>
      </p:pic>
      <p:sp>
        <p:nvSpPr>
          <p:cNvPr id="10" name="Ovaal 9">
            <a:extLst>
              <a:ext uri="{FF2B5EF4-FFF2-40B4-BE49-F238E27FC236}">
                <a16:creationId xmlns:a16="http://schemas.microsoft.com/office/drawing/2014/main" id="{8A9C328E-A9D4-489F-904F-135DDABDE25B}"/>
              </a:ext>
            </a:extLst>
          </p:cNvPr>
          <p:cNvSpPr/>
          <p:nvPr/>
        </p:nvSpPr>
        <p:spPr>
          <a:xfrm>
            <a:off x="4716016" y="5733256"/>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0454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48E252B2-E114-4AB2-B65D-5BCB2DF100C1}"/>
              </a:ext>
            </a:extLst>
          </p:cNvPr>
          <p:cNvGraphicFramePr>
            <a:graphicFrameLocks noGrp="1"/>
          </p:cNvGraphicFramePr>
          <p:nvPr>
            <p:extLst>
              <p:ext uri="{D42A27DB-BD31-4B8C-83A1-F6EECF244321}">
                <p14:modId xmlns:p14="http://schemas.microsoft.com/office/powerpoint/2010/main" val="2743217966"/>
              </p:ext>
            </p:extLst>
          </p:nvPr>
        </p:nvGraphicFramePr>
        <p:xfrm>
          <a:off x="418008" y="1333539"/>
          <a:ext cx="8123238" cy="1624649"/>
        </p:xfrm>
        <a:graphic>
          <a:graphicData uri="http://schemas.openxmlformats.org/drawingml/2006/table">
            <a:tbl>
              <a:tblPr>
                <a:tableStyleId>{5C22544A-7EE6-4342-B048-85BDC9FD1C3A}</a:tableStyleId>
              </a:tblPr>
              <a:tblGrid>
                <a:gridCol w="3713790">
                  <a:extLst>
                    <a:ext uri="{9D8B030D-6E8A-4147-A177-3AD203B41FA5}">
                      <a16:colId xmlns:a16="http://schemas.microsoft.com/office/drawing/2014/main" val="2728626050"/>
                    </a:ext>
                  </a:extLst>
                </a:gridCol>
                <a:gridCol w="3759806">
                  <a:extLst>
                    <a:ext uri="{9D8B030D-6E8A-4147-A177-3AD203B41FA5}">
                      <a16:colId xmlns:a16="http://schemas.microsoft.com/office/drawing/2014/main" val="2296931440"/>
                    </a:ext>
                  </a:extLst>
                </a:gridCol>
                <a:gridCol w="649642">
                  <a:extLst>
                    <a:ext uri="{9D8B030D-6E8A-4147-A177-3AD203B41FA5}">
                      <a16:colId xmlns:a16="http://schemas.microsoft.com/office/drawing/2014/main" val="4235423234"/>
                    </a:ext>
                  </a:extLst>
                </a:gridCol>
              </a:tblGrid>
              <a:tr h="162465">
                <a:tc>
                  <a:txBody>
                    <a:bodyPr/>
                    <a:lstStyle/>
                    <a:p>
                      <a:pPr algn="l" fontAlgn="t"/>
                      <a:r>
                        <a:rPr lang="nl-NL" sz="900" b="1" u="none" strike="noStrike" dirty="0" err="1">
                          <a:effectLst/>
                        </a:rPr>
                        <a:t>Leijgraafhof</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4125214211"/>
                  </a:ext>
                </a:extLst>
              </a:tr>
              <a:tr h="162465">
                <a:tc>
                  <a:txBody>
                    <a:bodyPr/>
                    <a:lstStyle/>
                    <a:p>
                      <a:pPr algn="l" fontAlgn="t"/>
                      <a:r>
                        <a:rPr lang="nl-NL" sz="900" u="none" strike="noStrike">
                          <a:effectLst/>
                        </a:rPr>
                        <a:t>Onderwerp</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349333657"/>
                  </a:ext>
                </a:extLst>
              </a:tr>
              <a:tr h="974789">
                <a:tc>
                  <a:txBody>
                    <a:bodyPr/>
                    <a:lstStyle/>
                    <a:p>
                      <a:pPr algn="l" fontAlgn="t"/>
                      <a:r>
                        <a:rPr lang="nl-NL" sz="900" u="none" strike="noStrike" dirty="0">
                          <a:effectLst/>
                        </a:rPr>
                        <a:t>De bocht naar de </a:t>
                      </a:r>
                      <a:r>
                        <a:rPr lang="nl-NL" sz="900" u="none" strike="noStrike" dirty="0" err="1">
                          <a:effectLst/>
                        </a:rPr>
                        <a:t>Leijgraafhof</a:t>
                      </a:r>
                      <a:r>
                        <a:rPr lang="nl-NL" sz="900" u="none" strike="noStrike" dirty="0">
                          <a:effectLst/>
                        </a:rPr>
                        <a:t> is erg ruim, waardoor auto's hard de bocht om scheuren. Kan de bocht hier afgekort worden?</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Deze ruimte is nodig voor werkverkeer om de wijk in te komen. Zolang er nog gebouwd wordt aan kavels kan deze bocht niet worden aangepast. We vragen ook eigen verantwoordelijkheid voor het letten op snelheid, al het verkeer dat hier komt is bestemmingsverkeer. Laat inwoners ook elkaar aanspreken als blijkt dat er te snel gereden wordt. Bij het woonrijp maken van de </a:t>
                      </a:r>
                      <a:r>
                        <a:rPr lang="nl-NL" sz="900" u="none" strike="noStrike" dirty="0" err="1">
                          <a:effectLst/>
                        </a:rPr>
                        <a:t>Renseweg</a:t>
                      </a:r>
                      <a:r>
                        <a:rPr lang="nl-NL" sz="900" u="none" strike="noStrike" dirty="0">
                          <a:effectLst/>
                        </a:rPr>
                        <a:t> komt hier een gelijkwaardige kruising met plateau, ontworpen op 30 km/u.</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b="0" i="0" u="none" strike="noStrike" dirty="0">
                          <a:solidFill>
                            <a:srgbClr val="000000"/>
                          </a:solidFill>
                          <a:effectLst/>
                          <a:latin typeface="Arial" panose="020B0604020202020204" pitchFamily="34" charset="0"/>
                          <a:cs typeface="Arial" panose="020B0604020202020204" pitchFamily="34" charset="0"/>
                        </a:rPr>
                        <a:t>inwoners De Mortel/ Gemeente</a:t>
                      </a:r>
                    </a:p>
                  </a:txBody>
                  <a:tcPr marL="8123" marR="8123" marT="8123" marB="0"/>
                </a:tc>
                <a:extLst>
                  <a:ext uri="{0D108BD9-81ED-4DB2-BD59-A6C34878D82A}">
                    <a16:rowId xmlns:a16="http://schemas.microsoft.com/office/drawing/2014/main" val="3373927130"/>
                  </a:ext>
                </a:extLst>
              </a:tr>
              <a:tr h="324930">
                <a:tc>
                  <a:txBody>
                    <a:bodyPr/>
                    <a:lstStyle/>
                    <a:p>
                      <a:pPr algn="l" fontAlgn="t"/>
                      <a:r>
                        <a:rPr lang="nl-NL" sz="900" u="none" strike="noStrike">
                          <a:effectLst/>
                        </a:rPr>
                        <a:t>Komt er nog een extra ontsluiting aan de westkant van de Leijgraafhof?</a:t>
                      </a:r>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Er is hier geen extra ontsluiting gepland.</a:t>
                      </a:r>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4255875956"/>
                  </a:ext>
                </a:extLst>
              </a:tr>
            </a:tbl>
          </a:graphicData>
        </a:graphic>
      </p:graphicFrame>
      <p:pic>
        <p:nvPicPr>
          <p:cNvPr id="12" name="Afbeelding 11">
            <a:extLst>
              <a:ext uri="{FF2B5EF4-FFF2-40B4-BE49-F238E27FC236}">
                <a16:creationId xmlns:a16="http://schemas.microsoft.com/office/drawing/2014/main" id="{F23E512E-9394-4A12-ADD2-E0534DF6E74D}"/>
              </a:ext>
            </a:extLst>
          </p:cNvPr>
          <p:cNvPicPr>
            <a:picLocks noChangeAspect="1"/>
          </p:cNvPicPr>
          <p:nvPr/>
        </p:nvPicPr>
        <p:blipFill rotWithShape="1">
          <a:blip r:embed="rId2"/>
          <a:srcRect l="19420"/>
          <a:stretch/>
        </p:blipFill>
        <p:spPr>
          <a:xfrm>
            <a:off x="4572000" y="3486275"/>
            <a:ext cx="3995936" cy="3161828"/>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5. </a:t>
            </a:r>
            <a:r>
              <a:rPr lang="nl-NL" dirty="0" err="1"/>
              <a:t>Leijgraafhof</a:t>
            </a:r>
            <a:r>
              <a:rPr lang="nl-NL" dirty="0"/>
              <a:t> (verkeer)</a:t>
            </a:r>
          </a:p>
        </p:txBody>
      </p:sp>
      <p:pic>
        <p:nvPicPr>
          <p:cNvPr id="9" name="Afbeelding 8">
            <a:extLst>
              <a:ext uri="{FF2B5EF4-FFF2-40B4-BE49-F238E27FC236}">
                <a16:creationId xmlns:a16="http://schemas.microsoft.com/office/drawing/2014/main" id="{BCBCDC29-63ED-4B81-A397-E7C3D9E921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01" t="-123" r="35890" b="123"/>
          <a:stretch/>
        </p:blipFill>
        <p:spPr>
          <a:xfrm rot="5400000">
            <a:off x="865771" y="3057311"/>
            <a:ext cx="3161827" cy="4019755"/>
          </a:xfrm>
          <a:prstGeom prst="rect">
            <a:avLst/>
          </a:prstGeom>
        </p:spPr>
      </p:pic>
      <p:sp>
        <p:nvSpPr>
          <p:cNvPr id="10" name="Ovaal 9">
            <a:extLst>
              <a:ext uri="{FF2B5EF4-FFF2-40B4-BE49-F238E27FC236}">
                <a16:creationId xmlns:a16="http://schemas.microsoft.com/office/drawing/2014/main" id="{8A9C328E-A9D4-489F-904F-135DDABDE25B}"/>
              </a:ext>
            </a:extLst>
          </p:cNvPr>
          <p:cNvSpPr/>
          <p:nvPr/>
        </p:nvSpPr>
        <p:spPr>
          <a:xfrm>
            <a:off x="4499992" y="5733256"/>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5000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F23E512E-9394-4A12-ADD2-E0534DF6E74D}"/>
              </a:ext>
            </a:extLst>
          </p:cNvPr>
          <p:cNvPicPr>
            <a:picLocks noChangeAspect="1"/>
          </p:cNvPicPr>
          <p:nvPr/>
        </p:nvPicPr>
        <p:blipFill rotWithShape="1">
          <a:blip r:embed="rId2"/>
          <a:srcRect l="37607" t="15958"/>
          <a:stretch/>
        </p:blipFill>
        <p:spPr>
          <a:xfrm>
            <a:off x="5473894" y="3990821"/>
            <a:ext cx="3094042" cy="2657282"/>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6. </a:t>
            </a:r>
            <a:r>
              <a:rPr lang="nl-NL" dirty="0" err="1"/>
              <a:t>Bakelseweg</a:t>
            </a:r>
            <a:r>
              <a:rPr lang="nl-NL" dirty="0"/>
              <a:t> (verkeer)</a:t>
            </a:r>
          </a:p>
        </p:txBody>
      </p:sp>
      <p:sp>
        <p:nvSpPr>
          <p:cNvPr id="10" name="Ovaal 9">
            <a:extLst>
              <a:ext uri="{FF2B5EF4-FFF2-40B4-BE49-F238E27FC236}">
                <a16:creationId xmlns:a16="http://schemas.microsoft.com/office/drawing/2014/main" id="{8A9C328E-A9D4-489F-904F-135DDABDE25B}"/>
              </a:ext>
            </a:extLst>
          </p:cNvPr>
          <p:cNvSpPr/>
          <p:nvPr/>
        </p:nvSpPr>
        <p:spPr>
          <a:xfrm>
            <a:off x="6049959" y="5949779"/>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Afbeelding met boom, buiten&#10;&#10;Automatisch gegenereerde beschrijving">
            <a:extLst>
              <a:ext uri="{FF2B5EF4-FFF2-40B4-BE49-F238E27FC236}">
                <a16:creationId xmlns:a16="http://schemas.microsoft.com/office/drawing/2014/main" id="{79E13740-3847-4B88-BED8-5897591BCA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248" y="3888903"/>
            <a:ext cx="3153372" cy="2365029"/>
          </a:xfrm>
          <a:prstGeom prst="rect">
            <a:avLst/>
          </a:prstGeom>
        </p:spPr>
      </p:pic>
      <p:pic>
        <p:nvPicPr>
          <p:cNvPr id="11" name="Afbeelding 10">
            <a:extLst>
              <a:ext uri="{FF2B5EF4-FFF2-40B4-BE49-F238E27FC236}">
                <a16:creationId xmlns:a16="http://schemas.microsoft.com/office/drawing/2014/main" id="{6F7C7178-0E31-446B-926F-3B536BD6CF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400000">
            <a:off x="2560192" y="3888904"/>
            <a:ext cx="3153371" cy="2365027"/>
          </a:xfrm>
          <a:prstGeom prst="rect">
            <a:avLst/>
          </a:prstGeom>
        </p:spPr>
      </p:pic>
      <p:graphicFrame>
        <p:nvGraphicFramePr>
          <p:cNvPr id="7" name="Tabel 6">
            <a:extLst>
              <a:ext uri="{FF2B5EF4-FFF2-40B4-BE49-F238E27FC236}">
                <a16:creationId xmlns:a16="http://schemas.microsoft.com/office/drawing/2014/main" id="{882223EA-C7EA-4E71-BAA3-23270932A89B}"/>
              </a:ext>
            </a:extLst>
          </p:cNvPr>
          <p:cNvGraphicFramePr>
            <a:graphicFrameLocks noGrp="1"/>
          </p:cNvGraphicFramePr>
          <p:nvPr>
            <p:extLst>
              <p:ext uri="{D42A27DB-BD31-4B8C-83A1-F6EECF244321}">
                <p14:modId xmlns:p14="http://schemas.microsoft.com/office/powerpoint/2010/main" val="6512821"/>
              </p:ext>
            </p:extLst>
          </p:nvPr>
        </p:nvGraphicFramePr>
        <p:xfrm>
          <a:off x="423471" y="1333539"/>
          <a:ext cx="8123238" cy="1293173"/>
        </p:xfrm>
        <a:graphic>
          <a:graphicData uri="http://schemas.openxmlformats.org/drawingml/2006/table">
            <a:tbl>
              <a:tblPr>
                <a:tableStyleId>{5C22544A-7EE6-4342-B048-85BDC9FD1C3A}</a:tableStyleId>
              </a:tblPr>
              <a:tblGrid>
                <a:gridCol w="3713790">
                  <a:extLst>
                    <a:ext uri="{9D8B030D-6E8A-4147-A177-3AD203B41FA5}">
                      <a16:colId xmlns:a16="http://schemas.microsoft.com/office/drawing/2014/main" val="1654837741"/>
                    </a:ext>
                  </a:extLst>
                </a:gridCol>
                <a:gridCol w="3759806">
                  <a:extLst>
                    <a:ext uri="{9D8B030D-6E8A-4147-A177-3AD203B41FA5}">
                      <a16:colId xmlns:a16="http://schemas.microsoft.com/office/drawing/2014/main" val="2255177651"/>
                    </a:ext>
                  </a:extLst>
                </a:gridCol>
                <a:gridCol w="649642">
                  <a:extLst>
                    <a:ext uri="{9D8B030D-6E8A-4147-A177-3AD203B41FA5}">
                      <a16:colId xmlns:a16="http://schemas.microsoft.com/office/drawing/2014/main" val="3564141499"/>
                    </a:ext>
                  </a:extLst>
                </a:gridCol>
              </a:tblGrid>
              <a:tr h="162465">
                <a:tc>
                  <a:txBody>
                    <a:bodyPr/>
                    <a:lstStyle/>
                    <a:p>
                      <a:pPr algn="l" fontAlgn="t"/>
                      <a:r>
                        <a:rPr lang="nl-NL" sz="900" b="1" u="none" strike="noStrike" dirty="0">
                          <a:effectLst/>
                        </a:rPr>
                        <a:t>Fietsroute </a:t>
                      </a:r>
                      <a:r>
                        <a:rPr lang="nl-NL" sz="900" b="1" u="none" strike="noStrike" dirty="0" err="1">
                          <a:effectLst/>
                        </a:rPr>
                        <a:t>Bakelseweg</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3895565547"/>
                  </a:ext>
                </a:extLst>
              </a:tr>
              <a:tr h="162465">
                <a:tc>
                  <a:txBody>
                    <a:bodyPr/>
                    <a:lstStyle/>
                    <a:p>
                      <a:pPr algn="l" fontAlgn="t"/>
                      <a:r>
                        <a:rPr lang="nl-NL" sz="900" u="none" strike="noStrike">
                          <a:effectLst/>
                        </a:rPr>
                        <a:t>Onderwerp</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1670559445"/>
                  </a:ext>
                </a:extLst>
              </a:tr>
              <a:tr h="649859">
                <a:tc>
                  <a:txBody>
                    <a:bodyPr/>
                    <a:lstStyle/>
                    <a:p>
                      <a:pPr algn="l" fontAlgn="t"/>
                      <a:r>
                        <a:rPr lang="nl-NL" sz="900" u="none" strike="noStrike" dirty="0">
                          <a:effectLst/>
                        </a:rPr>
                        <a:t>De </a:t>
                      </a:r>
                      <a:r>
                        <a:rPr lang="nl-NL" sz="900" u="none" strike="noStrike" dirty="0" err="1">
                          <a:effectLst/>
                        </a:rPr>
                        <a:t>Bakelseweg</a:t>
                      </a:r>
                      <a:r>
                        <a:rPr lang="nl-NL" sz="900" u="none" strike="noStrike" dirty="0">
                          <a:effectLst/>
                        </a:rPr>
                        <a:t> is gevaarlijk voor fietsers. Het fietspad versmalt ter hoogte van de kruising met de Rector de Vethstraat. Vanaf het zuiden is het lastig de bocht naar De </a:t>
                      </a:r>
                      <a:r>
                        <a:rPr lang="nl-NL" sz="900" u="none" strike="noStrike" dirty="0" err="1">
                          <a:effectLst/>
                        </a:rPr>
                        <a:t>Smagt</a:t>
                      </a:r>
                      <a:r>
                        <a:rPr lang="nl-NL" sz="900" u="none" strike="noStrike" dirty="0">
                          <a:effectLst/>
                        </a:rPr>
                        <a:t> in te draaien, de weginrichting is hier onduidelijk. </a:t>
                      </a:r>
                    </a:p>
                    <a:p>
                      <a:pPr algn="l" fontAlgn="t"/>
                      <a:r>
                        <a:rPr lang="nl-NL" sz="900" u="none" strike="noStrike" dirty="0">
                          <a:effectLst/>
                        </a:rPr>
                        <a:t>Er wordt ook over het oostelijk gelegen deel van het fietspad tegen de richting in naar het zuiden gereden. Kan dit officieel gemaakt worden?</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i="0" u="none" strike="noStrike" dirty="0">
                          <a:effectLst/>
                        </a:rPr>
                        <a:t>De situatie met het fietspad kan tot onduidelijkheid leiden. Er is geen ruimte om hier een tweerichtingsfietspad aan te leggen. Er wordt gekeken of herinrichting van het fietspad </a:t>
                      </a:r>
                      <a:r>
                        <a:rPr lang="nl-NL" sz="900" i="0" u="none" strike="noStrike" dirty="0" err="1">
                          <a:effectLst/>
                        </a:rPr>
                        <a:t>Bakelseweg</a:t>
                      </a:r>
                      <a:r>
                        <a:rPr lang="nl-NL" sz="900" i="0" u="none" strike="noStrike" dirty="0">
                          <a:effectLst/>
                        </a:rPr>
                        <a:t> kan worden meegenomen in de geplande renovatie van de </a:t>
                      </a:r>
                      <a:r>
                        <a:rPr lang="nl-NL" sz="900" i="0" u="none" strike="noStrike" dirty="0" err="1">
                          <a:effectLst/>
                        </a:rPr>
                        <a:t>Bakelseweg</a:t>
                      </a:r>
                      <a:r>
                        <a:rPr lang="nl-NL" sz="900" i="0" u="none" strike="noStrike" dirty="0">
                          <a:effectLst/>
                        </a:rPr>
                        <a:t>. De voorbereidingen hiervoor starten op zijn vroegst begin 2023. Mocht het niet meegenomen kunnen worden in dat project, dan zullen we kijken hoe we de situatie alsnog kunnen verbeteren.</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Gemeente</a:t>
                      </a:r>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880098093"/>
                  </a:ext>
                </a:extLst>
              </a:tr>
            </a:tbl>
          </a:graphicData>
        </a:graphic>
      </p:graphicFrame>
    </p:spTree>
    <p:extLst>
      <p:ext uri="{BB962C8B-B14F-4D97-AF65-F5344CB8AC3E}">
        <p14:creationId xmlns:p14="http://schemas.microsoft.com/office/powerpoint/2010/main" val="154276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FFC3251B-8BAD-49AE-A1BB-4F6D054A0884}"/>
              </a:ext>
            </a:extLst>
          </p:cNvPr>
          <p:cNvPicPr>
            <a:picLocks noChangeAspect="1"/>
          </p:cNvPicPr>
          <p:nvPr/>
        </p:nvPicPr>
        <p:blipFill rotWithShape="1">
          <a:blip r:embed="rId2"/>
          <a:srcRect l="19420" t="28895"/>
          <a:stretch/>
        </p:blipFill>
        <p:spPr>
          <a:xfrm>
            <a:off x="4572000" y="4399887"/>
            <a:ext cx="3995936" cy="2248215"/>
          </a:xfrm>
          <a:prstGeom prst="rect">
            <a:avLst/>
          </a:prstGeom>
        </p:spPr>
      </p:pic>
      <p:graphicFrame>
        <p:nvGraphicFramePr>
          <p:cNvPr id="5" name="Tabel 4">
            <a:extLst>
              <a:ext uri="{FF2B5EF4-FFF2-40B4-BE49-F238E27FC236}">
                <a16:creationId xmlns:a16="http://schemas.microsoft.com/office/drawing/2014/main" id="{D0ACABB4-C416-47CA-BA88-20B42D3C8EED}"/>
              </a:ext>
            </a:extLst>
          </p:cNvPr>
          <p:cNvGraphicFramePr>
            <a:graphicFrameLocks noGrp="1"/>
          </p:cNvGraphicFramePr>
          <p:nvPr>
            <p:extLst>
              <p:ext uri="{D42A27DB-BD31-4B8C-83A1-F6EECF244321}">
                <p14:modId xmlns:p14="http://schemas.microsoft.com/office/powerpoint/2010/main" val="320796940"/>
              </p:ext>
            </p:extLst>
          </p:nvPr>
        </p:nvGraphicFramePr>
        <p:xfrm>
          <a:off x="418008" y="1346705"/>
          <a:ext cx="8123238" cy="2586351"/>
        </p:xfrm>
        <a:graphic>
          <a:graphicData uri="http://schemas.openxmlformats.org/drawingml/2006/table">
            <a:tbl>
              <a:tblPr>
                <a:tableStyleId>{5C22544A-7EE6-4342-B048-85BDC9FD1C3A}</a:tableStyleId>
              </a:tblPr>
              <a:tblGrid>
                <a:gridCol w="3713790">
                  <a:extLst>
                    <a:ext uri="{9D8B030D-6E8A-4147-A177-3AD203B41FA5}">
                      <a16:colId xmlns:a16="http://schemas.microsoft.com/office/drawing/2014/main" val="67539563"/>
                    </a:ext>
                  </a:extLst>
                </a:gridCol>
                <a:gridCol w="3759806">
                  <a:extLst>
                    <a:ext uri="{9D8B030D-6E8A-4147-A177-3AD203B41FA5}">
                      <a16:colId xmlns:a16="http://schemas.microsoft.com/office/drawing/2014/main" val="284163893"/>
                    </a:ext>
                  </a:extLst>
                </a:gridCol>
                <a:gridCol w="649642">
                  <a:extLst>
                    <a:ext uri="{9D8B030D-6E8A-4147-A177-3AD203B41FA5}">
                      <a16:colId xmlns:a16="http://schemas.microsoft.com/office/drawing/2014/main" val="1999408510"/>
                    </a:ext>
                  </a:extLst>
                </a:gridCol>
              </a:tblGrid>
              <a:tr h="162465">
                <a:tc>
                  <a:txBody>
                    <a:bodyPr/>
                    <a:lstStyle/>
                    <a:p>
                      <a:pPr algn="l" fontAlgn="t"/>
                      <a:r>
                        <a:rPr lang="nl-NL" sz="900" b="1" u="none" strike="noStrike" dirty="0" err="1">
                          <a:effectLst/>
                        </a:rPr>
                        <a:t>Heikampseweg</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3738951201"/>
                  </a:ext>
                </a:extLst>
              </a:tr>
              <a:tr h="162465">
                <a:tc>
                  <a:txBody>
                    <a:bodyPr/>
                    <a:lstStyle/>
                    <a:p>
                      <a:pPr algn="l" fontAlgn="t"/>
                      <a:r>
                        <a:rPr lang="nl-NL" sz="900" u="none" strike="noStrike">
                          <a:effectLst/>
                        </a:rPr>
                        <a:t>Onderwerp</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3169351654"/>
                  </a:ext>
                </a:extLst>
              </a:tr>
              <a:tr h="649859">
                <a:tc>
                  <a:txBody>
                    <a:bodyPr/>
                    <a:lstStyle/>
                    <a:p>
                      <a:pPr algn="l" fontAlgn="t"/>
                      <a:r>
                        <a:rPr lang="nl-NL" sz="900" u="none" strike="noStrike">
                          <a:effectLst/>
                        </a:rPr>
                        <a:t>Auto's, waaronder veel vrachtwagens, rijden veel te hard. Er is hier een zachte berm. Het is gevaarlijk om hier te fietsen. Kunnen hier maatregelen worden getroffen, bvb. betonnen bakken?</a:t>
                      </a:r>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i="0" u="none" strike="noStrike" dirty="0">
                          <a:effectLst/>
                        </a:rPr>
                        <a:t>Het aantal verkeersbewegingen is moeilijk te beïnvloeden. De weg breder maken leidt tot meer snelheid. Als tijdelijke maatregel heeft inmiddels gedurende twee weken een snelheidsdisplay gehangen. Ook zullen we het mogelijk maken om campagnemateriaal aan bijvoorbeeld buurtverenigingen beschikbaar te stellen. U kunt hierbij denken aan stickers, ‘Victor veilig pop’, etc. We zullen hierover communiceren via onze website en de lokale kranten. </a:t>
                      </a:r>
                    </a:p>
                    <a:p>
                      <a:pPr marL="0" marR="0" lvl="0" indent="0" algn="l" defTabSz="914400" rtl="0" eaLnBrk="1" fontAlgn="t" latinLnBrk="0" hangingPunct="1">
                        <a:lnSpc>
                          <a:spcPct val="100000"/>
                        </a:lnSpc>
                        <a:spcBef>
                          <a:spcPts val="0"/>
                        </a:spcBef>
                        <a:spcAft>
                          <a:spcPts val="0"/>
                        </a:spcAft>
                        <a:buClrTx/>
                        <a:buSzTx/>
                        <a:buFontTx/>
                        <a:buNone/>
                        <a:tabLst/>
                        <a:defRPr/>
                      </a:pPr>
                      <a:r>
                        <a:rPr lang="nl-NL" sz="900" i="1" u="none" strike="noStrike" dirty="0">
                          <a:solidFill>
                            <a:schemeClr val="tx1"/>
                          </a:solidFill>
                          <a:effectLst/>
                        </a:rPr>
                        <a:t>Wanneer u zelf iets zou willen ondernemen kan een melding van een onveilige verkeerssituatie worden gemaakt, om samen met VVN in actie te komen om de veiligheid te verbeteren. Deze melding kan gemaakt worden bij Veilig Verkeer Nederland: </a:t>
                      </a:r>
                      <a:r>
                        <a:rPr lang="nl-NL" sz="900" i="1" u="none" strike="noStrike" dirty="0">
                          <a:solidFill>
                            <a:schemeClr val="tx1"/>
                          </a:solidFill>
                          <a:effectLst/>
                          <a:hlinkClick r:id="rId3"/>
                        </a:rPr>
                        <a:t>https://participatiepunt.vvn.nl/</a:t>
                      </a:r>
                      <a:r>
                        <a:rPr lang="nl-NL" sz="900" i="1" u="none" strike="noStrike" dirty="0">
                          <a:solidFill>
                            <a:schemeClr val="tx1"/>
                          </a:solidFill>
                          <a:effectLst/>
                        </a:rPr>
                        <a:t>.</a:t>
                      </a:r>
                    </a:p>
                  </a:txBody>
                  <a:tcPr marL="8123" marR="8123" marT="8123" marB="0"/>
                </a:tc>
                <a:tc>
                  <a:txBody>
                    <a:bodyPr/>
                    <a:lstStyle/>
                    <a:p>
                      <a:pPr algn="l" fontAlgn="t"/>
                      <a:r>
                        <a:rPr lang="nl-NL" sz="900" u="none" strike="noStrike" dirty="0">
                          <a:effectLst/>
                        </a:rPr>
                        <a:t>Gemeente</a:t>
                      </a:r>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926691951"/>
                  </a:ext>
                </a:extLst>
              </a:tr>
              <a:tr h="744538">
                <a:tc>
                  <a:txBody>
                    <a:bodyPr/>
                    <a:lstStyle/>
                    <a:p>
                      <a:pPr algn="l" fontAlgn="t"/>
                      <a:r>
                        <a:rPr lang="nl-NL" sz="900" u="none" strike="noStrike" dirty="0">
                          <a:effectLst/>
                        </a:rPr>
                        <a:t>De Leeuwerikweg is slecht onderhouden.</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Het aanbrengen van een nieuwe slijtlaag in 2022 komt voort uit een maatregel voor grootonderhoud op basis van de weginspectie. Indien toekomstige ontwikkelingen zorgen voor een grotere belastbaarheid van de weg, dan dienen in de exploitatieovereenkomst financiële middelen voor reconstructie opgenomen te worden.</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Gemeente</a:t>
                      </a:r>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1167970687"/>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7. </a:t>
            </a:r>
            <a:r>
              <a:rPr lang="nl-NL" dirty="0" err="1"/>
              <a:t>Heikampsew</a:t>
            </a:r>
            <a:r>
              <a:rPr lang="nl-NL" dirty="0"/>
              <a:t>. (verkeer)</a:t>
            </a:r>
          </a:p>
        </p:txBody>
      </p:sp>
      <p:sp>
        <p:nvSpPr>
          <p:cNvPr id="10" name="Ovaal 9">
            <a:extLst>
              <a:ext uri="{FF2B5EF4-FFF2-40B4-BE49-F238E27FC236}">
                <a16:creationId xmlns:a16="http://schemas.microsoft.com/office/drawing/2014/main" id="{8A9C328E-A9D4-489F-904F-135DDABDE25B}"/>
              </a:ext>
            </a:extLst>
          </p:cNvPr>
          <p:cNvSpPr/>
          <p:nvPr/>
        </p:nvSpPr>
        <p:spPr>
          <a:xfrm>
            <a:off x="8028384" y="5151255"/>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1C8C0CB6-C432-4AE3-8D16-3F5967D1E76D}"/>
              </a:ext>
            </a:extLst>
          </p:cNvPr>
          <p:cNvPicPr>
            <a:picLocks noChangeAspect="1"/>
          </p:cNvPicPr>
          <p:nvPr/>
        </p:nvPicPr>
        <p:blipFill>
          <a:blip r:embed="rId4"/>
          <a:stretch>
            <a:fillRect/>
          </a:stretch>
        </p:blipFill>
        <p:spPr>
          <a:xfrm>
            <a:off x="418008" y="4399889"/>
            <a:ext cx="4001058" cy="2248214"/>
          </a:xfrm>
          <a:prstGeom prst="rect">
            <a:avLst/>
          </a:prstGeom>
        </p:spPr>
      </p:pic>
    </p:spTree>
    <p:extLst>
      <p:ext uri="{BB962C8B-B14F-4D97-AF65-F5344CB8AC3E}">
        <p14:creationId xmlns:p14="http://schemas.microsoft.com/office/powerpoint/2010/main" val="1467087146"/>
      </p:ext>
    </p:extLst>
  </p:cSld>
  <p:clrMapOvr>
    <a:masterClrMapping/>
  </p:clrMapOvr>
</p:sld>
</file>

<file path=ppt/theme/theme1.xml><?xml version="1.0" encoding="utf-8"?>
<a:theme xmlns:a="http://schemas.openxmlformats.org/drawingml/2006/main" name="Kantoorthema">
  <a:themeElements>
    <a:clrScheme name="Gemert-Bakel">
      <a:dk1>
        <a:sysClr val="windowText" lastClr="000000"/>
      </a:dk1>
      <a:lt1>
        <a:sysClr val="window" lastClr="FFFFFF"/>
      </a:lt1>
      <a:dk2>
        <a:srgbClr val="FFFFFF"/>
      </a:dk2>
      <a:lt2>
        <a:srgbClr val="808080"/>
      </a:lt2>
      <a:accent1>
        <a:srgbClr val="D4A400"/>
      </a:accent1>
      <a:accent2>
        <a:srgbClr val="002A64"/>
      </a:accent2>
      <a:accent3>
        <a:srgbClr val="D8D8D8"/>
      </a:accent3>
      <a:accent4>
        <a:srgbClr val="000000"/>
      </a:accent4>
      <a:accent5>
        <a:srgbClr val="E6CFAA"/>
      </a:accent5>
      <a:accent6>
        <a:srgbClr val="00255A"/>
      </a:accent6>
      <a:hlink>
        <a:srgbClr val="93117E"/>
      </a:hlink>
      <a:folHlink>
        <a:srgbClr val="002A64"/>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1461</TotalTime>
  <Words>1786</Words>
  <Application>Microsoft Office PowerPoint</Application>
  <PresentationFormat>Diavoorstelling (4:3)</PresentationFormat>
  <Paragraphs>113</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Wingdings</vt:lpstr>
      <vt:lpstr>Kantoorthema</vt:lpstr>
      <vt:lpstr>Kijk in de Wijk De Mortel</vt:lpstr>
      <vt:lpstr>Planning/route</vt:lpstr>
      <vt:lpstr>1. Oude Molenweg</vt:lpstr>
      <vt:lpstr>2. Oude Molenweg (afval)</vt:lpstr>
      <vt:lpstr>3. Oude Molenw. (verkeer)</vt:lpstr>
      <vt:lpstr>4. Renseweg (verkeer/onderhoud)</vt:lpstr>
      <vt:lpstr>5. Leijgraafhof (verkeer)</vt:lpstr>
      <vt:lpstr>6. Bakelseweg (verkeer)</vt:lpstr>
      <vt:lpstr>7. Heikampsew. (verkeer)</vt:lpstr>
      <vt:lpstr>8. Sprenksteeg (onderhoud)</vt:lpstr>
      <vt:lpstr>9. Past.v.d.Eindestraat (onderhoud/verkeer)</vt:lpstr>
    </vt:vector>
  </TitlesOfParts>
  <Company>Opus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Algemeen</dc:title>
  <dc:creator>Laudij, Claire</dc:creator>
  <cp:lastModifiedBy>Laudij, Claire</cp:lastModifiedBy>
  <cp:revision>64</cp:revision>
  <cp:lastPrinted>2022-05-09T13:39:32Z</cp:lastPrinted>
  <dcterms:created xsi:type="dcterms:W3CDTF">2022-04-04T14:52:40Z</dcterms:created>
  <dcterms:modified xsi:type="dcterms:W3CDTF">2022-11-15T14:14:20Z</dcterms:modified>
</cp:coreProperties>
</file>